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theme/themeOverride3.xml" ContentType="application/vnd.openxmlformats-officedocument.themeOverr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theme/themeOverride5.xml" ContentType="application/vnd.openxmlformats-officedocument.themeOverride+xml"/>
  <Override PartName="/ppt/notesSlides/notesSlide22.xml" ContentType="application/vnd.openxmlformats-officedocument.presentationml.notesSlide+xml"/>
  <Override PartName="/ppt/theme/themeOverride6.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7.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300" r:id="rId5"/>
  </p:sldMasterIdLst>
  <p:notesMasterIdLst>
    <p:notesMasterId r:id="rId34"/>
  </p:notesMasterIdLst>
  <p:handoutMasterIdLst>
    <p:handoutMasterId r:id="rId35"/>
  </p:handoutMasterIdLst>
  <p:sldIdLst>
    <p:sldId id="1606" r:id="rId6"/>
    <p:sldId id="1584" r:id="rId7"/>
    <p:sldId id="1497" r:id="rId8"/>
    <p:sldId id="1585" r:id="rId9"/>
    <p:sldId id="1566" r:id="rId10"/>
    <p:sldId id="1567" r:id="rId11"/>
    <p:sldId id="1500" r:id="rId12"/>
    <p:sldId id="1568" r:id="rId13"/>
    <p:sldId id="1559" r:id="rId14"/>
    <p:sldId id="1569" r:id="rId15"/>
    <p:sldId id="1560" r:id="rId16"/>
    <p:sldId id="1571" r:id="rId17"/>
    <p:sldId id="1592" r:id="rId18"/>
    <p:sldId id="1593" r:id="rId19"/>
    <p:sldId id="1589" r:id="rId20"/>
    <p:sldId id="1493" r:id="rId21"/>
    <p:sldId id="1597" r:id="rId22"/>
    <p:sldId id="1598" r:id="rId23"/>
    <p:sldId id="1599" r:id="rId24"/>
    <p:sldId id="1594" r:id="rId25"/>
    <p:sldId id="1600" r:id="rId26"/>
    <p:sldId id="1603" r:id="rId27"/>
    <p:sldId id="1604" r:id="rId28"/>
    <p:sldId id="1605" r:id="rId29"/>
    <p:sldId id="1575" r:id="rId30"/>
    <p:sldId id="1601" r:id="rId31"/>
    <p:sldId id="1553" r:id="rId32"/>
    <p:sldId id="1579" r:id="rId3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egrate 2014" id="{35FF1B32-12B8-492E-B6DA-DE5AF3A7929F}">
          <p14:sldIdLst>
            <p14:sldId id="1606"/>
            <p14:sldId id="1584"/>
            <p14:sldId id="1497"/>
            <p14:sldId id="1585"/>
            <p14:sldId id="1566"/>
            <p14:sldId id="1567"/>
            <p14:sldId id="1500"/>
            <p14:sldId id="1568"/>
            <p14:sldId id="1559"/>
            <p14:sldId id="1569"/>
            <p14:sldId id="1560"/>
            <p14:sldId id="1571"/>
            <p14:sldId id="1592"/>
            <p14:sldId id="1593"/>
            <p14:sldId id="1589"/>
            <p14:sldId id="1493"/>
            <p14:sldId id="1597"/>
            <p14:sldId id="1598"/>
            <p14:sldId id="1599"/>
            <p14:sldId id="1594"/>
            <p14:sldId id="1600"/>
            <p14:sldId id="1603"/>
            <p14:sldId id="1604"/>
            <p14:sldId id="1605"/>
            <p14:sldId id="1575"/>
            <p14:sldId id="1601"/>
            <p14:sldId id="1553"/>
            <p14:sldId id="1579"/>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05050"/>
    <a:srgbClr val="0072C6"/>
    <a:srgbClr val="005695"/>
    <a:srgbClr val="FFFFFF"/>
    <a:srgbClr val="DC3C00"/>
    <a:srgbClr val="002050"/>
    <a:srgbClr val="009E49"/>
    <a:srgbClr val="00BCF2"/>
    <a:srgbClr val="7FB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45" autoAdjust="0"/>
    <p:restoredTop sz="79167" autoAdjust="0"/>
  </p:normalViewPr>
  <p:slideViewPr>
    <p:cSldViewPr snapToObjects="1">
      <p:cViewPr varScale="1">
        <p:scale>
          <a:sx n="46" d="100"/>
          <a:sy n="46" d="100"/>
        </p:scale>
        <p:origin x="948" y="54"/>
      </p:cViewPr>
      <p:guideLst>
        <p:guide orient="horz" pos="2203"/>
        <p:guide pos="3917"/>
      </p:guideLst>
    </p:cSldViewPr>
  </p:slideViewPr>
  <p:outlineViewPr>
    <p:cViewPr>
      <p:scale>
        <a:sx n="33" d="100"/>
        <a:sy n="33" d="100"/>
      </p:scale>
      <p:origin x="0" y="0"/>
    </p:cViewPr>
  </p:outlineViewPr>
  <p:notesTextViewPr>
    <p:cViewPr>
      <p:scale>
        <a:sx n="3" d="2"/>
        <a:sy n="3" d="2"/>
      </p:scale>
      <p:origin x="0" y="0"/>
    </p:cViewPr>
  </p:notesTextViewPr>
  <p:sorterViewPr>
    <p:cViewPr>
      <p:scale>
        <a:sx n="72" d="100"/>
        <a:sy n="72" d="100"/>
      </p:scale>
      <p:origin x="0" y="0"/>
    </p:cViewPr>
  </p:sorterViewPr>
  <p:notesViewPr>
    <p:cSldViewPr snapToObjects="1" showGuides="1">
      <p:cViewPr varScale="1">
        <p:scale>
          <a:sx n="54" d="100"/>
          <a:sy n="54" d="100"/>
        </p:scale>
        <p:origin x="2631"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12/10/2014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Integrate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12/10/2014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Segoe UI Light"/>
              </a:rPr>
              <a:t/>
            </a:r>
            <a:br>
              <a:rPr lang="en-US" dirty="0">
                <a:cs typeface="Segoe UI Light"/>
              </a:rPr>
            </a:br>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t>2</a:t>
            </a:fld>
            <a:endParaRPr lang="en-US"/>
          </a:p>
        </p:txBody>
      </p:sp>
    </p:spTree>
    <p:extLst>
      <p:ext uri="{BB962C8B-B14F-4D97-AF65-F5344CB8AC3E}">
        <p14:creationId xmlns:p14="http://schemas.microsoft.com/office/powerpoint/2010/main" val="633740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100562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623369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443899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98425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805869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110709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548689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698315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777318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36743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a:cs typeface="Segoe UI Light"/>
              </a:rPr>
              <a:t/>
            </a:r>
            <a:br>
              <a:rPr lang="en-US" dirty="0">
                <a:cs typeface="Segoe UI Light"/>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A1A9F11-4C95-4430-A2F5-3E8C63207888}" type="datetime1">
              <a:rPr lang="en-US" smtClean="0"/>
              <a:t>12/10/2014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375103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789474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339326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510638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712604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17262">
              <a:spcAft>
                <a:spcPts val="600"/>
              </a:spcAft>
              <a:buSzPct val="70000"/>
            </a:pPr>
            <a:r>
              <a:rPr lang="en-US" sz="3600" dirty="0"/>
              <a:t/>
            </a:r>
            <a:br>
              <a:rPr lang="en-US" sz="3600" dirty="0"/>
            </a:b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4234001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787038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03813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12/10/2014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20542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
            </a:r>
            <a:br>
              <a:rPr lang="en-US" sz="900" kern="1200" dirty="0">
                <a:solidFill>
                  <a:schemeClr val="tx1"/>
                </a:solidFill>
                <a:effectLst/>
                <a:latin typeface="Segoe UI Light" pitchFamily="34" charset="0"/>
                <a:ea typeface="+mn-ea"/>
                <a:cs typeface="+mn-cs"/>
              </a:rPr>
            </a:br>
            <a:endParaRPr lang="en-US" sz="900" kern="1200" dirty="0">
              <a:solidFill>
                <a:schemeClr val="tx1"/>
              </a:solidFill>
              <a:effectLst/>
              <a:latin typeface="Segoe UI Light" pitchFamily="34" charset="0"/>
              <a:ea typeface="+mn-ea"/>
              <a:cs typeface="+mn-cs"/>
            </a:endParaRPr>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72001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t>5</a:t>
            </a:fld>
            <a:endParaRPr lang="en-US" dirty="0"/>
          </a:p>
        </p:txBody>
      </p:sp>
    </p:spTree>
    <p:extLst>
      <p:ext uri="{BB962C8B-B14F-4D97-AF65-F5344CB8AC3E}">
        <p14:creationId xmlns:p14="http://schemas.microsoft.com/office/powerpoint/2010/main" val="944216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t>6</a:t>
            </a:fld>
            <a:endParaRPr lang="en-US" dirty="0"/>
          </a:p>
        </p:txBody>
      </p:sp>
    </p:spTree>
    <p:extLst>
      <p:ext uri="{BB962C8B-B14F-4D97-AF65-F5344CB8AC3E}">
        <p14:creationId xmlns:p14="http://schemas.microsoft.com/office/powerpoint/2010/main" val="191659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solidFill>
                  <a:schemeClr val="accent2"/>
                </a:solidFill>
              </a:rPr>
              <a:t/>
            </a:r>
            <a:br>
              <a:rPr lang="en-IN" dirty="0">
                <a:solidFill>
                  <a:schemeClr val="accent2"/>
                </a:solidFill>
              </a:rPr>
            </a:br>
            <a:endParaRPr lang="en-IN" i="1" dirty="0">
              <a:solidFill>
                <a:schemeClr val="accent2"/>
              </a:solidFill>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82F10BE-F2A5-4C18-B8B5-542E7A1F9AE5}" type="datetime1">
              <a:rPr lang="en-US" smtClean="0"/>
              <a:t>12/10/2014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6484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981854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896258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12/10/2014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903859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1"/>
          <a:stretch/>
        </p:blipFill>
        <p:spPr>
          <a:xfrm>
            <a:off x="0" y="0"/>
            <a:ext cx="12436475" cy="699452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6" name="TextBox 5"/>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mp;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537472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41754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499313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2-color bulleted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vert="horz" wrap="square" lIns="146304" tIns="91440" rIns="146304" bIns="91440" rtlCol="0">
            <a:spAutoFit/>
          </a:bodyPr>
          <a:lstStyle>
            <a:lvl1pPr>
              <a:defRPr lang="en-US" dirty="0" smtClean="0">
                <a:gradFill>
                  <a:gsLst>
                    <a:gs pos="0">
                      <a:schemeClr val="tx1"/>
                    </a:gs>
                    <a:gs pos="100000">
                      <a:schemeClr val="tx1"/>
                    </a:gs>
                  </a:gsLst>
                  <a:lin ang="5400000" scaled="0"/>
                </a:gradFill>
              </a:defRPr>
            </a:lvl1pPr>
            <a:lvl2pPr>
              <a:defRPr lang="en-US" dirty="0" smtClean="0"/>
            </a:lvl2pPr>
            <a:lvl3pPr>
              <a:defRPr lang="en-US" dirty="0" smtClean="0"/>
            </a:lvl3pPr>
            <a:lvl4pPr>
              <a:defRPr lang="en-US" dirty="0" smtClean="0"/>
            </a:lvl4pPr>
            <a:lvl5pPr>
              <a:defRPr lang="en-US" dirty="0"/>
            </a:lvl5pPr>
          </a:lstStyle>
          <a:p>
            <a:pPr lvl="0">
              <a:buClr>
                <a:schemeClr val="tx2"/>
              </a:buCl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60297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lumn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761516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25006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hit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7862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541"/>
          <a:stretch/>
        </p:blipFill>
        <p:spPr>
          <a:xfrm>
            <a:off x="0" y="0"/>
            <a:ext cx="12436475" cy="6994525"/>
          </a:xfrm>
          <a:prstGeom prst="rect">
            <a:avLst/>
          </a:prstGeom>
        </p:spPr>
      </p:pic>
      <p:sp>
        <p:nvSpPr>
          <p:cNvPr id="9" name="Title 1"/>
          <p:cNvSpPr>
            <a:spLocks noGrp="1"/>
          </p:cNvSpPr>
          <p:nvPr>
            <p:ph type="title" hasCustomPrompt="1"/>
          </p:nvPr>
        </p:nvSpPr>
        <p:spPr bwMode="ltGray">
          <a:xfrm>
            <a:off x="655637" y="2582862"/>
            <a:ext cx="6021387" cy="149351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657225" y="4076383"/>
            <a:ext cx="6019799" cy="140207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902569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0" y="6179949"/>
            <a:ext cx="1552033" cy="332468"/>
          </a:xfrm>
          <a:prstGeom prst="rect">
            <a:avLst/>
          </a:prstGeom>
        </p:spPr>
      </p:pic>
      <p:sp>
        <p:nvSpPr>
          <p:cNvPr id="5" name="Text Placeholder 4"/>
          <p:cNvSpPr>
            <a:spLocks noGrp="1"/>
          </p:cNvSpPr>
          <p:nvPr>
            <p:ph type="body" sz="quarter" idx="12" hasCustomPrompt="1"/>
          </p:nvPr>
        </p:nvSpPr>
        <p:spPr>
          <a:xfrm>
            <a:off x="276540" y="4363159"/>
            <a:ext cx="8227698" cy="1420103"/>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659061"/>
            <a:ext cx="8229535" cy="1704103"/>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7" name="TextBox 6"/>
          <p:cNvSpPr txBox="1"/>
          <p:nvPr userDrawn="1"/>
        </p:nvSpPr>
        <p:spPr>
          <a:xfrm>
            <a:off x="274638" y="479425"/>
            <a:ext cx="11658600" cy="1865126"/>
          </a:xfrm>
          <a:prstGeom prst="rect">
            <a:avLst/>
          </a:prstGeom>
          <a:noFill/>
        </p:spPr>
        <p:txBody>
          <a:bodyPr wrap="square" lIns="91440" tIns="182880" rIns="91440" bIns="182880" rtlCol="0">
            <a:spAutoFit/>
          </a:bodyPr>
          <a:lstStyle/>
          <a:p>
            <a:pPr>
              <a:lnSpc>
                <a:spcPct val="90000"/>
              </a:lnSpc>
              <a:spcAft>
                <a:spcPts val="600"/>
              </a:spcAft>
            </a:pPr>
            <a:r>
              <a:rPr lang="en-US" sz="10800" b="1" dirty="0" smtClean="0">
                <a:gradFill>
                  <a:gsLst>
                    <a:gs pos="2917">
                      <a:schemeClr val="tx1"/>
                    </a:gs>
                    <a:gs pos="30000">
                      <a:schemeClr val="tx1"/>
                    </a:gs>
                  </a:gsLst>
                  <a:lin ang="5400000" scaled="0"/>
                </a:gradFill>
              </a:rPr>
              <a:t>INTEGRATE 2014</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
        <p:nvSpPr>
          <p:cNvPr id="11" name="TextBox 10"/>
          <p:cNvSpPr txBox="1"/>
          <p:nvPr userDrawn="1"/>
        </p:nvSpPr>
        <p:spPr>
          <a:xfrm>
            <a:off x="263525" y="309563"/>
            <a:ext cx="4343399" cy="1791260"/>
          </a:xfrm>
          <a:prstGeom prst="rect">
            <a:avLst/>
          </a:prstGeom>
          <a:noFill/>
        </p:spPr>
        <p:txBody>
          <a:bodyPr wrap="square" lIns="182880" tIns="146304" rIns="182880" bIns="146304" rtlCol="0">
            <a:spAutoFit/>
          </a:bodyPr>
          <a:lstStyle/>
          <a:p>
            <a:pPr algn="l">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
        <p:nvSpPr>
          <p:cNvPr id="9" name="TextBox 8"/>
          <p:cNvSpPr txBox="1"/>
          <p:nvPr userDrawn="1"/>
        </p:nvSpPr>
        <p:spPr>
          <a:xfrm>
            <a:off x="263525" y="309563"/>
            <a:ext cx="4343399" cy="1791260"/>
          </a:xfrm>
          <a:prstGeom prst="rect">
            <a:avLst/>
          </a:prstGeom>
          <a:noFill/>
        </p:spPr>
        <p:txBody>
          <a:bodyPr wrap="square" lIns="182880" tIns="146304" rIns="182880" bIns="146304" rtlCol="0">
            <a:spAutoFit/>
          </a:bodyPr>
          <a:lstStyle/>
          <a:p>
            <a:pPr algn="l">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3" name="Text Box 3"/>
          <p:cNvSpPr txBox="1">
            <a:spLocks noChangeArrowheads="1"/>
          </p:cNvSpPr>
          <p:nvPr userDrawn="1"/>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p:bg bwMode="auto">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4363159"/>
            <a:ext cx="8227698" cy="1420103"/>
          </a:xfrm>
          <a:solidFill>
            <a:schemeClr val="tx2">
              <a:lumMod val="50000"/>
            </a:schemeClr>
          </a:solid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659061"/>
            <a:ext cx="8229535" cy="1704103"/>
          </a:xfrm>
          <a:solidFill>
            <a:schemeClr val="tx2">
              <a:lumMod val="50000"/>
            </a:schemeClr>
          </a:solid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Box 6"/>
          <p:cNvSpPr txBox="1"/>
          <p:nvPr userDrawn="1"/>
        </p:nvSpPr>
        <p:spPr>
          <a:xfrm>
            <a:off x="274638" y="479425"/>
            <a:ext cx="11658600" cy="1865126"/>
          </a:xfrm>
          <a:prstGeom prst="rect">
            <a:avLst/>
          </a:prstGeom>
          <a:noFill/>
        </p:spPr>
        <p:txBody>
          <a:bodyPr wrap="square" lIns="91440" tIns="182880" rIns="91440" bIns="182880" rtlCol="0">
            <a:spAutoFit/>
          </a:bodyPr>
          <a:lstStyle/>
          <a:p>
            <a:pPr>
              <a:lnSpc>
                <a:spcPct val="90000"/>
              </a:lnSpc>
              <a:spcAft>
                <a:spcPts val="600"/>
              </a:spcAft>
            </a:pPr>
            <a:r>
              <a:rPr lang="en-US" sz="10800" b="1" dirty="0" smtClean="0">
                <a:gradFill>
                  <a:gsLst>
                    <a:gs pos="2917">
                      <a:schemeClr val="tx1"/>
                    </a:gs>
                    <a:gs pos="30000">
                      <a:schemeClr val="tx1"/>
                    </a:gs>
                  </a:gsLst>
                  <a:lin ang="5400000" scaled="0"/>
                </a:gradFill>
              </a:rPr>
              <a:t>INTEGRATE 2014</a:t>
            </a:r>
          </a:p>
        </p:txBody>
      </p:sp>
    </p:spTree>
    <p:extLst>
      <p:ext uri="{BB962C8B-B14F-4D97-AF65-F5344CB8AC3E}">
        <p14:creationId xmlns:p14="http://schemas.microsoft.com/office/powerpoint/2010/main" val="1670669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8pt Title/26pt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1097302"/>
          </a:xfrm>
        </p:spPr>
        <p:txBody>
          <a:bodyPr lIns="146304" tIns="91440" rIns="146304" bIns="91440"/>
          <a:lstStyle>
            <a:lvl1pPr>
              <a:lnSpc>
                <a:spcPts val="6300"/>
              </a:lnSpc>
              <a:defRPr sz="5800" baseline="0">
                <a:solidFill>
                  <a:schemeClr val="accent1"/>
                </a:solidFill>
              </a:defRPr>
            </a:lvl1pPr>
          </a:lstStyle>
          <a:p>
            <a:r>
              <a:rPr lang="en-US" smtClean="0"/>
              <a:t>Lorem ipsum dolor sit.</a:t>
            </a:r>
            <a:endParaRPr lang="en-US"/>
          </a:p>
        </p:txBody>
      </p:sp>
      <p:sp>
        <p:nvSpPr>
          <p:cNvPr id="3" name="Footer Placeholder 2"/>
          <p:cNvSpPr>
            <a:spLocks noGrp="1"/>
          </p:cNvSpPr>
          <p:nvPr>
            <p:ph type="ftr" sz="quarter" idx="10"/>
          </p:nvPr>
        </p:nvSpPr>
        <p:spPr>
          <a:xfrm>
            <a:off x="457200" y="6565392"/>
            <a:ext cx="3937000" cy="137160"/>
          </a:xfrm>
          <a:prstGeom prst="rect">
            <a:avLst/>
          </a:prstGeom>
        </p:spPr>
        <p:txBody>
          <a:bodyPr/>
          <a:lstStyle/>
          <a:p>
            <a:r>
              <a:rPr lang="en-US" smtClean="0"/>
              <a:t>Microsoft Confidential</a:t>
            </a:r>
            <a:endParaRPr lang="en-US"/>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p>
            <a:fld id="{27258FFF-F925-446B-8502-81C933981705}" type="slidenum">
              <a:rPr lang="en-US" smtClean="0"/>
              <a:pPr/>
              <a:t>‹#›</a:t>
            </a:fld>
            <a:endParaRPr lang="en-US"/>
          </a:p>
        </p:txBody>
      </p:sp>
      <p:sp>
        <p:nvSpPr>
          <p:cNvPr id="8" name="Text Placeholder 7"/>
          <p:cNvSpPr>
            <a:spLocks noGrp="1"/>
          </p:cNvSpPr>
          <p:nvPr>
            <p:ph type="body" sz="quarter" idx="13" hasCustomPrompt="1"/>
          </p:nvPr>
        </p:nvSpPr>
        <p:spPr>
          <a:xfrm>
            <a:off x="274638" y="2125663"/>
            <a:ext cx="9144000" cy="4082870"/>
          </a:xfrm>
        </p:spPr>
        <p:txBody>
          <a:bodyPr/>
          <a:lstStyle>
            <a:lvl1pPr marL="233363" indent="-233363">
              <a:spcBef>
                <a:spcPts val="1200"/>
              </a:spcBef>
              <a:defRPr sz="2600">
                <a:latin typeface="+mn-lt"/>
              </a:defRPr>
            </a:lvl1pPr>
            <a:lvl2pPr marL="690563" indent="-233363">
              <a:spcBef>
                <a:spcPts val="1200"/>
              </a:spcBef>
              <a:buSzPct val="100000"/>
              <a:buFont typeface="Segoe UI" pitchFamily="34" charset="0"/>
              <a:buChar char="‐"/>
              <a:defRPr/>
            </a:lvl2pPr>
            <a:lvl3pPr marL="1147763" indent="-233363">
              <a:spcBef>
                <a:spcPts val="1200"/>
              </a:spcBef>
              <a:buFont typeface="Wingdings" pitchFamily="2" charset="2"/>
              <a:buChar char="§"/>
              <a:defRPr/>
            </a:lvl3pPr>
            <a:lvl4pPr marL="1600200" indent="-342900">
              <a:spcBef>
                <a:spcPts val="1200"/>
              </a:spcBef>
              <a:buFont typeface="+mj-lt"/>
              <a:buAutoNum type="arabicPeriod"/>
              <a:defRPr/>
            </a:lvl4pPr>
            <a:lvl5pPr marL="1946275" indent="-342900">
              <a:spcBef>
                <a:spcPts val="1200"/>
              </a:spcBef>
              <a:buFont typeface="+mj-lt"/>
              <a:buAutoNum type="alphaLcParenR"/>
              <a:defRPr/>
            </a:lvl5pPr>
          </a:lstStyle>
          <a:p>
            <a:pPr lvl="0"/>
            <a:r>
              <a:rPr lang="en-US" smtClean="0"/>
              <a:t>Lorem ipsum dolor sit amet, consectetur adipiscing </a:t>
            </a:r>
            <a:br>
              <a:rPr lang="en-US" smtClean="0"/>
            </a:br>
            <a:r>
              <a:rPr lang="en-US" smtClean="0"/>
              <a:t>elit. Nunc et sagittis ligula</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479571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19109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8330" y="1144706"/>
            <a:ext cx="11255709" cy="2435131"/>
          </a:xfrm>
        </p:spPr>
        <p:txBody>
          <a:bodyPr anchor="b"/>
          <a:lstStyle>
            <a:lvl1pPr algn="l">
              <a:defRPr sz="6119"/>
            </a:lvl1pPr>
          </a:lstStyle>
          <a:p>
            <a:r>
              <a:rPr lang="en-US" dirty="0" smtClean="0"/>
              <a:t>Click to edit Master title style</a:t>
            </a:r>
            <a:endParaRPr lang="en-US" dirty="0"/>
          </a:p>
        </p:txBody>
      </p:sp>
      <p:sp>
        <p:nvSpPr>
          <p:cNvPr id="3" name="Subtitle 2"/>
          <p:cNvSpPr>
            <a:spLocks noGrp="1"/>
          </p:cNvSpPr>
          <p:nvPr>
            <p:ph type="subTitle" idx="1"/>
          </p:nvPr>
        </p:nvSpPr>
        <p:spPr>
          <a:xfrm>
            <a:off x="618330" y="3673745"/>
            <a:ext cx="11255709" cy="1688724"/>
          </a:xfrm>
        </p:spPr>
        <p:txBody>
          <a:bodyPr>
            <a:normAutofit/>
          </a:bodyPr>
          <a:lstStyle>
            <a:lvl1pPr marL="0" indent="0" algn="l">
              <a:buNone/>
              <a:defRPr sz="3672">
                <a:solidFill>
                  <a:schemeClr val="tx1"/>
                </a:solidFill>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dirty="0" smtClean="0"/>
              <a:t>Click to edit Master subtitle style</a:t>
            </a:r>
            <a:endParaRPr lang="en-US" dirty="0"/>
          </a:p>
        </p:txBody>
      </p:sp>
    </p:spTree>
    <p:extLst>
      <p:ext uri="{BB962C8B-B14F-4D97-AF65-F5344CB8AC3E}">
        <p14:creationId xmlns:p14="http://schemas.microsoft.com/office/powerpoint/2010/main" val="88563634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8330" y="2288585"/>
            <a:ext cx="11255709" cy="2435131"/>
          </a:xfrm>
        </p:spPr>
        <p:txBody>
          <a:bodyPr anchor="ctr">
            <a:noAutofit/>
          </a:bodyPr>
          <a:lstStyle>
            <a:lvl1pPr algn="l">
              <a:lnSpc>
                <a:spcPct val="100000"/>
              </a:lnSpc>
              <a:defRPr sz="16930">
                <a:solidFill>
                  <a:schemeClr val="bg1"/>
                </a:solidFill>
              </a:defRPr>
            </a:lvl1pPr>
          </a:lstStyle>
          <a:p>
            <a:r>
              <a:rPr lang="en-US" dirty="0" smtClean="0"/>
              <a:t>subject</a:t>
            </a:r>
            <a:endParaRPr lang="en-US" dirty="0"/>
          </a:p>
        </p:txBody>
      </p:sp>
    </p:spTree>
    <p:extLst>
      <p:ext uri="{BB962C8B-B14F-4D97-AF65-F5344CB8AC3E}">
        <p14:creationId xmlns:p14="http://schemas.microsoft.com/office/powerpoint/2010/main" val="113583483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1"/>
          <a:stretch/>
        </p:blipFill>
        <p:spPr>
          <a:xfrm>
            <a:off x="0" y="0"/>
            <a:ext cx="12436475" cy="6994525"/>
          </a:xfrm>
          <a:prstGeom prst="rect">
            <a:avLst/>
          </a:prstGeom>
        </p:spPr>
      </p:pic>
    </p:spTree>
    <p:extLst>
      <p:ext uri="{BB962C8B-B14F-4D97-AF65-F5344CB8AC3E}">
        <p14:creationId xmlns:p14="http://schemas.microsoft.com/office/powerpoint/2010/main" val="283518900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4294967295" pos="288">
          <p15:clr>
            <a:srgbClr val="C35EA4"/>
          </p15:clr>
        </p15:guide>
        <p15:guide id="4294967295" pos="7546">
          <p15:clr>
            <a:srgbClr val="C35EA4"/>
          </p15:clr>
        </p15:guide>
        <p15:guide id="4294967295" orient="horz" pos="302">
          <p15:clr>
            <a:srgbClr val="C35EA4"/>
          </p15:clr>
        </p15:guide>
        <p15:guide id="4294967295" orient="horz" pos="4104">
          <p15:clr>
            <a:srgbClr val="C35E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541"/>
          <a:stretch/>
        </p:blipFill>
        <p:spPr>
          <a:xfrm>
            <a:off x="0" y="0"/>
            <a:ext cx="12436475" cy="6994525"/>
          </a:xfrm>
          <a:prstGeom prst="rect">
            <a:avLst/>
          </a:prstGeom>
        </p:spPr>
      </p:pic>
      <p:sp>
        <p:nvSpPr>
          <p:cNvPr id="9" name="Title 1"/>
          <p:cNvSpPr>
            <a:spLocks noGrp="1"/>
          </p:cNvSpPr>
          <p:nvPr>
            <p:ph type="title" hasCustomPrompt="1"/>
          </p:nvPr>
        </p:nvSpPr>
        <p:spPr bwMode="ltGray">
          <a:xfrm>
            <a:off x="655638" y="2582862"/>
            <a:ext cx="6021387" cy="149351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657225" y="4076383"/>
            <a:ext cx="6019799" cy="140207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sp>
        <p:nvSpPr>
          <p:cNvPr id="4" name="Text Placeholder 3"/>
          <p:cNvSpPr>
            <a:spLocks noGrp="1"/>
          </p:cNvSpPr>
          <p:nvPr>
            <p:ph type="body" sz="quarter" idx="15" hasCustomPrompt="1"/>
          </p:nvPr>
        </p:nvSpPr>
        <p:spPr>
          <a:xfrm>
            <a:off x="693738" y="373063"/>
            <a:ext cx="2819400" cy="527358"/>
          </a:xfrm>
        </p:spPr>
        <p:txBody>
          <a:bodyPr/>
          <a:lstStyle>
            <a:lvl1pPr marL="0" marR="0" indent="0" algn="l" defTabSz="932563" rtl="0" eaLnBrk="1" fontAlgn="auto" latinLnBrk="0" hangingPunct="1">
              <a:lnSpc>
                <a:spcPct val="90000"/>
              </a:lnSpc>
              <a:spcBef>
                <a:spcPct val="20000"/>
              </a:spcBef>
              <a:spcAft>
                <a:spcPts val="0"/>
              </a:spcAft>
              <a:buClr>
                <a:schemeClr val="tx1"/>
              </a:buClr>
              <a:buSzPct val="100000"/>
              <a:buFontTx/>
              <a:buNone/>
              <a:tabLst/>
              <a:defRPr sz="2400">
                <a:latin typeface="+mn-lt"/>
              </a:defRPr>
            </a:lvl1pPr>
          </a:lstStyle>
          <a:p>
            <a:pPr marL="0" marR="0" lvl="0" indent="0" algn="l" defTabSz="932563" rtl="0" eaLnBrk="1" fontAlgn="auto" latinLnBrk="0" hangingPunct="1">
              <a:lnSpc>
                <a:spcPct val="90000"/>
              </a:lnSpc>
              <a:spcBef>
                <a:spcPct val="20000"/>
              </a:spcBef>
              <a:spcAft>
                <a:spcPts val="0"/>
              </a:spcAft>
              <a:buClr>
                <a:schemeClr val="tx1"/>
              </a:buClr>
              <a:buSzPct val="100000"/>
              <a:buFontTx/>
              <a:buNone/>
              <a:tabLst/>
              <a:defRPr/>
            </a:pPr>
            <a:r>
              <a:rPr lang="en-US" dirty="0" smtClean="0"/>
              <a:t>Session Code</a:t>
            </a:r>
          </a:p>
        </p:txBody>
      </p:sp>
    </p:spTree>
    <p:extLst>
      <p:ext uri="{BB962C8B-B14F-4D97-AF65-F5344CB8AC3E}">
        <p14:creationId xmlns:p14="http://schemas.microsoft.com/office/powerpoint/2010/main" val="29353488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1" y="6179949"/>
            <a:ext cx="1552033" cy="332468"/>
          </a:xfrm>
          <a:prstGeom prst="rect">
            <a:avLst/>
          </a:prstGeom>
        </p:spPr>
      </p:pic>
      <p:sp>
        <p:nvSpPr>
          <p:cNvPr id="5" name="Text Placeholder 4"/>
          <p:cNvSpPr>
            <a:spLocks noGrp="1"/>
          </p:cNvSpPr>
          <p:nvPr>
            <p:ph type="body" sz="quarter" idx="12" hasCustomPrompt="1"/>
          </p:nvPr>
        </p:nvSpPr>
        <p:spPr>
          <a:xfrm>
            <a:off x="276541" y="4363160"/>
            <a:ext cx="8227698" cy="1420103"/>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659062"/>
            <a:ext cx="8229535" cy="1704103"/>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7" name="TextBox 6"/>
          <p:cNvSpPr txBox="1"/>
          <p:nvPr userDrawn="1"/>
        </p:nvSpPr>
        <p:spPr>
          <a:xfrm>
            <a:off x="274638" y="479425"/>
            <a:ext cx="11658600" cy="1894589"/>
          </a:xfrm>
          <a:prstGeom prst="rect">
            <a:avLst/>
          </a:prstGeom>
          <a:noFill/>
        </p:spPr>
        <p:txBody>
          <a:bodyPr wrap="square" lIns="91427" tIns="182854" rIns="91427" bIns="182854" rtlCol="0">
            <a:spAutoFit/>
          </a:bodyPr>
          <a:lstStyle/>
          <a:p>
            <a:pPr defTabSz="932563">
              <a:lnSpc>
                <a:spcPct val="90000"/>
              </a:lnSpc>
              <a:spcAft>
                <a:spcPts val="600"/>
              </a:spcAft>
            </a:pPr>
            <a:r>
              <a:rPr lang="en-US" sz="10798" b="1" dirty="0" smtClean="0">
                <a:gradFill>
                  <a:gsLst>
                    <a:gs pos="2917">
                      <a:srgbClr val="FFFFFF"/>
                    </a:gs>
                    <a:gs pos="30000">
                      <a:srgbClr val="FFFFFF"/>
                    </a:gs>
                  </a:gsLst>
                  <a:lin ang="5400000" scaled="0"/>
                </a:gradFill>
              </a:rPr>
              <a:t>INTEGRATE 2014</a:t>
            </a:r>
          </a:p>
        </p:txBody>
      </p:sp>
    </p:spTree>
    <p:extLst>
      <p:ext uri="{BB962C8B-B14F-4D97-AF65-F5344CB8AC3E}">
        <p14:creationId xmlns:p14="http://schemas.microsoft.com/office/powerpoint/2010/main" val="42309089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4406">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1">
    <p:bg bwMode="auto">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1" y="4363160"/>
            <a:ext cx="8227698" cy="1420103"/>
          </a:xfrm>
          <a:solidFill>
            <a:schemeClr val="tx2">
              <a:lumMod val="50000"/>
            </a:schemeClr>
          </a:solid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659062"/>
            <a:ext cx="8229535" cy="1704103"/>
          </a:xfrm>
          <a:solidFill>
            <a:schemeClr val="tx2">
              <a:lumMod val="50000"/>
            </a:schemeClr>
          </a:solid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
        <p:nvSpPr>
          <p:cNvPr id="7" name="TextBox 6"/>
          <p:cNvSpPr txBox="1"/>
          <p:nvPr userDrawn="1"/>
        </p:nvSpPr>
        <p:spPr>
          <a:xfrm>
            <a:off x="274638" y="479425"/>
            <a:ext cx="11658600" cy="1894589"/>
          </a:xfrm>
          <a:prstGeom prst="rect">
            <a:avLst/>
          </a:prstGeom>
          <a:noFill/>
        </p:spPr>
        <p:txBody>
          <a:bodyPr wrap="square" lIns="91427" tIns="182854" rIns="91427" bIns="182854" rtlCol="0">
            <a:spAutoFit/>
          </a:bodyPr>
          <a:lstStyle/>
          <a:p>
            <a:pPr defTabSz="932563">
              <a:lnSpc>
                <a:spcPct val="90000"/>
              </a:lnSpc>
              <a:spcAft>
                <a:spcPts val="600"/>
              </a:spcAft>
            </a:pPr>
            <a:r>
              <a:rPr lang="en-US" sz="10798" b="1" dirty="0" smtClean="0">
                <a:gradFill>
                  <a:gsLst>
                    <a:gs pos="2917">
                      <a:srgbClr val="FFFFFF"/>
                    </a:gs>
                    <a:gs pos="30000">
                      <a:srgbClr val="FFFFFF"/>
                    </a:gs>
                  </a:gsLst>
                  <a:lin ang="5400000" scaled="0"/>
                </a:gradFill>
              </a:rPr>
              <a:t>INTEGRATE 2014</a:t>
            </a:r>
          </a:p>
        </p:txBody>
      </p:sp>
    </p:spTree>
    <p:extLst>
      <p:ext uri="{BB962C8B-B14F-4D97-AF65-F5344CB8AC3E}">
        <p14:creationId xmlns:p14="http://schemas.microsoft.com/office/powerpoint/2010/main" val="1967747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4406">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7543798" cy="1828800"/>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92006"/>
            <a:ext cx="75437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sp>
        <p:nvSpPr>
          <p:cNvPr id="7" name="TextBox 6"/>
          <p:cNvSpPr txBox="1"/>
          <p:nvPr userDrawn="1"/>
        </p:nvSpPr>
        <p:spPr>
          <a:xfrm>
            <a:off x="7818440" y="296863"/>
            <a:ext cx="4343399" cy="1820734"/>
          </a:xfrm>
          <a:prstGeom prst="rect">
            <a:avLst/>
          </a:prstGeom>
          <a:noFill/>
        </p:spPr>
        <p:txBody>
          <a:bodyPr wrap="square" lIns="182854" tIns="146283" rIns="182854" bIns="146283" rtlCol="0">
            <a:spAutoFit/>
          </a:bodyPr>
          <a:lstStyle/>
          <a:p>
            <a:pPr algn="r" defTabSz="932563">
              <a:lnSpc>
                <a:spcPct val="90000"/>
              </a:lnSpc>
              <a:spcAft>
                <a:spcPts val="600"/>
              </a:spcAft>
            </a:pPr>
            <a:r>
              <a:rPr lang="en-US" sz="5399" b="1" dirty="0" smtClean="0">
                <a:gradFill>
                  <a:gsLst>
                    <a:gs pos="2917">
                      <a:srgbClr val="FFFFFF"/>
                    </a:gs>
                    <a:gs pos="30000">
                      <a:srgbClr val="FFFFFF"/>
                    </a:gs>
                  </a:gsLst>
                  <a:lin ang="5400000" scaled="0"/>
                </a:gradFill>
              </a:rPr>
              <a:t>INTEGRATE </a:t>
            </a:r>
            <a:br>
              <a:rPr lang="en-US" sz="5399" b="1" dirty="0" smtClean="0">
                <a:gradFill>
                  <a:gsLst>
                    <a:gs pos="2917">
                      <a:srgbClr val="FFFFFF"/>
                    </a:gs>
                    <a:gs pos="30000">
                      <a:srgbClr val="FFFFFF"/>
                    </a:gs>
                  </a:gsLst>
                  <a:lin ang="5400000" scaled="0"/>
                </a:gradFill>
              </a:rPr>
            </a:br>
            <a:r>
              <a:rPr lang="en-US" sz="5399"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898918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17165"/>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7" name="TextBox 6"/>
          <p:cNvSpPr txBox="1"/>
          <p:nvPr userDrawn="1"/>
        </p:nvSpPr>
        <p:spPr>
          <a:xfrm>
            <a:off x="7818440" y="296863"/>
            <a:ext cx="4343399" cy="1820734"/>
          </a:xfrm>
          <a:prstGeom prst="rect">
            <a:avLst/>
          </a:prstGeom>
          <a:noFill/>
        </p:spPr>
        <p:txBody>
          <a:bodyPr wrap="square" lIns="182854" tIns="146283" rIns="182854" bIns="146283" rtlCol="0">
            <a:spAutoFit/>
          </a:bodyPr>
          <a:lstStyle/>
          <a:p>
            <a:pPr algn="r" defTabSz="932563">
              <a:lnSpc>
                <a:spcPct val="90000"/>
              </a:lnSpc>
              <a:spcAft>
                <a:spcPts val="600"/>
              </a:spcAft>
            </a:pPr>
            <a:r>
              <a:rPr lang="en-US" sz="5399" b="1" dirty="0" smtClean="0">
                <a:gradFill>
                  <a:gsLst>
                    <a:gs pos="2917">
                      <a:srgbClr val="FFFFFF"/>
                    </a:gs>
                    <a:gs pos="30000">
                      <a:srgbClr val="FFFFFF"/>
                    </a:gs>
                  </a:gsLst>
                  <a:lin ang="5400000" scaled="0"/>
                </a:gradFill>
              </a:rPr>
              <a:t>INTEGRATE </a:t>
            </a:r>
            <a:br>
              <a:rPr lang="en-US" sz="5399" b="1" dirty="0" smtClean="0">
                <a:gradFill>
                  <a:gsLst>
                    <a:gs pos="2917">
                      <a:srgbClr val="FFFFFF"/>
                    </a:gs>
                    <a:gs pos="30000">
                      <a:srgbClr val="FFFFFF"/>
                    </a:gs>
                  </a:gsLst>
                  <a:lin ang="5400000" scaled="0"/>
                </a:gradFill>
              </a:rPr>
            </a:br>
            <a:r>
              <a:rPr lang="en-US" sz="5399"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19779735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7543798" cy="1828800"/>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92005"/>
            <a:ext cx="75437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
        <p:nvSpPr>
          <p:cNvPr id="7" name="TextBox 6"/>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
        <p:nvSpPr>
          <p:cNvPr id="6" name="TextBox 5"/>
          <p:cNvSpPr txBox="1"/>
          <p:nvPr userDrawn="1"/>
        </p:nvSpPr>
        <p:spPr>
          <a:xfrm>
            <a:off x="7818440" y="296863"/>
            <a:ext cx="4343399" cy="1820734"/>
          </a:xfrm>
          <a:prstGeom prst="rect">
            <a:avLst/>
          </a:prstGeom>
          <a:noFill/>
        </p:spPr>
        <p:txBody>
          <a:bodyPr wrap="square" lIns="182854" tIns="146283" rIns="182854" bIns="146283" rtlCol="0">
            <a:spAutoFit/>
          </a:bodyPr>
          <a:lstStyle/>
          <a:p>
            <a:pPr algn="r" defTabSz="932563">
              <a:lnSpc>
                <a:spcPct val="90000"/>
              </a:lnSpc>
              <a:spcAft>
                <a:spcPts val="600"/>
              </a:spcAft>
            </a:pPr>
            <a:r>
              <a:rPr lang="en-US" sz="5399" b="1" dirty="0" smtClean="0">
                <a:gradFill>
                  <a:gsLst>
                    <a:gs pos="2917">
                      <a:srgbClr val="FFFFFF"/>
                    </a:gs>
                    <a:gs pos="30000">
                      <a:srgbClr val="FFFFFF"/>
                    </a:gs>
                  </a:gsLst>
                  <a:lin ang="5400000" scaled="0"/>
                </a:gradFill>
              </a:rPr>
              <a:t>INTEGRATE </a:t>
            </a:r>
            <a:br>
              <a:rPr lang="en-US" sz="5399" b="1" dirty="0" smtClean="0">
                <a:gradFill>
                  <a:gsLst>
                    <a:gs pos="2917">
                      <a:srgbClr val="FFFFFF"/>
                    </a:gs>
                    <a:gs pos="30000">
                      <a:srgbClr val="FFFFFF"/>
                    </a:gs>
                  </a:gsLst>
                  <a:lin ang="5400000" scaled="0"/>
                </a:gradFill>
              </a:rPr>
            </a:br>
            <a:r>
              <a:rPr lang="en-US" sz="5399"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211810838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
        <p:nvSpPr>
          <p:cNvPr id="6" name="TextBox 5"/>
          <p:cNvSpPr txBox="1"/>
          <p:nvPr userDrawn="1"/>
        </p:nvSpPr>
        <p:spPr>
          <a:xfrm>
            <a:off x="7818440" y="296863"/>
            <a:ext cx="4343399" cy="1820734"/>
          </a:xfrm>
          <a:prstGeom prst="rect">
            <a:avLst/>
          </a:prstGeom>
          <a:noFill/>
        </p:spPr>
        <p:txBody>
          <a:bodyPr wrap="square" lIns="182854" tIns="146283" rIns="182854" bIns="146283" rtlCol="0">
            <a:spAutoFit/>
          </a:bodyPr>
          <a:lstStyle/>
          <a:p>
            <a:pPr algn="r" defTabSz="932563">
              <a:lnSpc>
                <a:spcPct val="90000"/>
              </a:lnSpc>
              <a:spcAft>
                <a:spcPts val="600"/>
              </a:spcAft>
            </a:pPr>
            <a:r>
              <a:rPr lang="en-US" sz="5399" b="1" dirty="0" smtClean="0">
                <a:gradFill>
                  <a:gsLst>
                    <a:gs pos="2917">
                      <a:srgbClr val="FFFFFF"/>
                    </a:gs>
                    <a:gs pos="30000">
                      <a:srgbClr val="FFFFFF"/>
                    </a:gs>
                  </a:gsLst>
                  <a:lin ang="5400000" scaled="0"/>
                </a:gradFill>
              </a:rPr>
              <a:t>INTEGRATE </a:t>
            </a:r>
            <a:br>
              <a:rPr lang="en-US" sz="5399" b="1" dirty="0" smtClean="0">
                <a:gradFill>
                  <a:gsLst>
                    <a:gs pos="2917">
                      <a:srgbClr val="FFFFFF"/>
                    </a:gs>
                    <a:gs pos="30000">
                      <a:srgbClr val="FFFFFF"/>
                    </a:gs>
                  </a:gsLst>
                  <a:lin ang="5400000" scaled="0"/>
                </a:gradFill>
              </a:rPr>
            </a:br>
            <a:r>
              <a:rPr lang="en-US" sz="5399"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375077227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4" name="TextBox 3"/>
          <p:cNvSpPr txBox="1"/>
          <p:nvPr userDrawn="1"/>
        </p:nvSpPr>
        <p:spPr>
          <a:xfrm>
            <a:off x="7818440" y="296863"/>
            <a:ext cx="4343399" cy="1820734"/>
          </a:xfrm>
          <a:prstGeom prst="rect">
            <a:avLst/>
          </a:prstGeom>
          <a:noFill/>
        </p:spPr>
        <p:txBody>
          <a:bodyPr wrap="square" lIns="182854" tIns="146283" rIns="182854" bIns="146283" rtlCol="0">
            <a:spAutoFit/>
          </a:bodyPr>
          <a:lstStyle/>
          <a:p>
            <a:pPr algn="r" defTabSz="932563">
              <a:lnSpc>
                <a:spcPct val="90000"/>
              </a:lnSpc>
              <a:spcAft>
                <a:spcPts val="600"/>
              </a:spcAft>
            </a:pPr>
            <a:r>
              <a:rPr lang="en-US" sz="5399" b="1" dirty="0" smtClean="0">
                <a:gradFill>
                  <a:gsLst>
                    <a:gs pos="2917">
                      <a:srgbClr val="FFFFFF"/>
                    </a:gs>
                    <a:gs pos="30000">
                      <a:srgbClr val="FFFFFF"/>
                    </a:gs>
                  </a:gsLst>
                  <a:lin ang="5400000" scaled="0"/>
                </a:gradFill>
              </a:rPr>
              <a:t>INTEGRATE </a:t>
            </a:r>
            <a:br>
              <a:rPr lang="en-US" sz="5399" b="1" dirty="0" smtClean="0">
                <a:gradFill>
                  <a:gsLst>
                    <a:gs pos="2917">
                      <a:srgbClr val="FFFFFF"/>
                    </a:gs>
                    <a:gs pos="30000">
                      <a:srgbClr val="FFFFFF"/>
                    </a:gs>
                  </a:gsLst>
                  <a:lin ang="5400000" scaled="0"/>
                </a:gradFill>
              </a:rPr>
            </a:br>
            <a:r>
              <a:rPr lang="en-US" sz="5399"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112111059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6" name="TextBox 5"/>
          <p:cNvSpPr txBox="1"/>
          <p:nvPr userDrawn="1"/>
        </p:nvSpPr>
        <p:spPr>
          <a:xfrm>
            <a:off x="7818440" y="296863"/>
            <a:ext cx="4343399" cy="1820734"/>
          </a:xfrm>
          <a:prstGeom prst="rect">
            <a:avLst/>
          </a:prstGeom>
          <a:noFill/>
        </p:spPr>
        <p:txBody>
          <a:bodyPr wrap="square" lIns="182854" tIns="146283" rIns="182854" bIns="146283" rtlCol="0">
            <a:spAutoFit/>
          </a:bodyPr>
          <a:lstStyle/>
          <a:p>
            <a:pPr algn="r" defTabSz="932563">
              <a:lnSpc>
                <a:spcPct val="90000"/>
              </a:lnSpc>
              <a:spcAft>
                <a:spcPts val="600"/>
              </a:spcAft>
            </a:pPr>
            <a:r>
              <a:rPr lang="en-US" sz="5399" b="1" dirty="0" smtClean="0">
                <a:gradFill>
                  <a:gsLst>
                    <a:gs pos="2917">
                      <a:srgbClr val="FFFFFF"/>
                    </a:gs>
                    <a:gs pos="30000">
                      <a:srgbClr val="FFFFFF"/>
                    </a:gs>
                  </a:gsLst>
                  <a:lin ang="5400000" scaled="0"/>
                </a:gradFill>
              </a:rPr>
              <a:t>INTEGRATE </a:t>
            </a:r>
            <a:br>
              <a:rPr lang="en-US" sz="5399" b="1" dirty="0" smtClean="0">
                <a:gradFill>
                  <a:gsLst>
                    <a:gs pos="2917">
                      <a:srgbClr val="FFFFFF"/>
                    </a:gs>
                    <a:gs pos="30000">
                      <a:srgbClr val="FFFFFF"/>
                    </a:gs>
                  </a:gsLst>
                  <a:lin ang="5400000" scaled="0"/>
                </a:gradFill>
              </a:rPr>
            </a:br>
            <a:r>
              <a:rPr lang="en-US" sz="5399"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249263804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mp;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644765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65355"/>
          </a:xfrm>
        </p:spPr>
        <p:txBody>
          <a:bodyPr vert="horz" wrap="square" lIns="146304" tIns="91440" rIns="146304" bIns="91440" rtlCol="0">
            <a:spAutoFit/>
          </a:bodyPr>
          <a:lstStyle>
            <a:lvl1pPr>
              <a:defRPr lang="en-US" smtClean="0">
                <a:gradFill>
                  <a:gsLst>
                    <a:gs pos="17073">
                      <a:schemeClr val="bg2"/>
                    </a:gs>
                    <a:gs pos="39000">
                      <a:schemeClr val="bg2"/>
                    </a:gs>
                  </a:gsLst>
                  <a:lin ang="5400000" scaled="0"/>
                </a:gradFill>
              </a:defRPr>
            </a:lvl1pPr>
            <a:lvl2pPr>
              <a:defRPr lang="en-US" sz="2000" smtClean="0"/>
            </a:lvl2pPr>
            <a:lvl3pPr>
              <a:defRPr lang="en-US" sz="2000" smtClean="0"/>
            </a:lvl3pPr>
            <a:lvl4pPr>
              <a:defRPr lang="en-US" sz="1800" smtClean="0"/>
            </a:lvl4pPr>
            <a:lvl5pPr>
              <a:defRPr lang="en-US" sz="1800" dirty="0"/>
            </a:lvl5pPr>
          </a:lstStyle>
          <a:p>
            <a:pPr marL="0" lvl="0" indent="0">
              <a:buNone/>
            </a:pPr>
            <a:r>
              <a:rPr lang="en-US" smtClean="0"/>
              <a:t>Click to edit Master text styles</a:t>
            </a:r>
          </a:p>
          <a:p>
            <a:pPr marL="0" lvl="1" indent="0">
              <a:buNone/>
            </a:pPr>
            <a:r>
              <a:rPr lang="en-US" smtClean="0"/>
              <a:t>Second level</a:t>
            </a:r>
          </a:p>
          <a:p>
            <a:pPr marL="0" lvl="2" indent="0">
              <a:buNone/>
            </a:pPr>
            <a:r>
              <a:rPr lang="en-US" smtClean="0"/>
              <a:t>Third level</a:t>
            </a:r>
          </a:p>
          <a:p>
            <a:pPr marL="0" lvl="3" indent="0">
              <a:buNone/>
            </a:pPr>
            <a:r>
              <a:rPr lang="en-US" smtClean="0"/>
              <a:t>Fourth level</a:t>
            </a:r>
          </a:p>
          <a:p>
            <a:pPr marL="0" lvl="4" indent="0">
              <a:buNone/>
            </a:pPr>
            <a:r>
              <a:rPr lang="en-US" smtClean="0"/>
              <a:t>Fifth level</a:t>
            </a:r>
            <a:endParaRPr lang="en-US" dirty="0"/>
          </a:p>
        </p:txBody>
      </p:sp>
    </p:spTree>
    <p:extLst>
      <p:ext uri="{BB962C8B-B14F-4D97-AF65-F5344CB8AC3E}">
        <p14:creationId xmlns:p14="http://schemas.microsoft.com/office/powerpoint/2010/main" val="33769938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272531"/>
          </a:xfrm>
        </p:spPr>
        <p:txBody>
          <a:bodyPr vert="horz" wrap="square" lIns="146304" tIns="91440" rIns="146304" bIns="91440" rtlCol="0">
            <a:spAutoFit/>
          </a:bodyPr>
          <a:lstStyle>
            <a:lvl1pPr>
              <a:defRPr lang="en-US" smtClean="0"/>
            </a:lvl1pPr>
            <a:lvl2pPr>
              <a:defRPr lang="en-US" smtClean="0"/>
            </a:lvl2pPr>
            <a:lvl3pPr>
              <a:defRPr lang="en-US" smtClean="0"/>
            </a:lvl3pPr>
            <a:lvl4pPr>
              <a:defRPr lang="en-US" smtClean="0"/>
            </a:lvl4pPr>
            <a:lvl5pPr>
              <a:defRPr lang="en-US" dirty="0"/>
            </a:lvl5pPr>
          </a:lstStyle>
          <a:p>
            <a:pPr marL="0" lvl="0" indent="0">
              <a:buSzPct val="80000"/>
              <a:buFont typeface="Segoe UI Symbol" panose="020B0502040204020203" pitchFamily="34" charset="0"/>
              <a:buNone/>
            </a:pPr>
            <a:r>
              <a:rPr lang="en-US" smtClean="0"/>
              <a:t>Click to edit Master text styles</a:t>
            </a:r>
          </a:p>
          <a:p>
            <a:pPr marL="0" lvl="1" indent="0">
              <a:buSzPct val="80000"/>
              <a:buFont typeface="Segoe UI Symbol" panose="020B0502040204020203" pitchFamily="34" charset="0"/>
              <a:buNone/>
            </a:pPr>
            <a:r>
              <a:rPr lang="en-US" smtClean="0"/>
              <a:t>Second level</a:t>
            </a:r>
          </a:p>
          <a:p>
            <a:pPr marL="0" lvl="2" indent="0">
              <a:buSzPct val="80000"/>
              <a:buFont typeface="Segoe UI Symbol" panose="020B0502040204020203" pitchFamily="34" charset="0"/>
              <a:buNone/>
            </a:pPr>
            <a:r>
              <a:rPr lang="en-US" smtClean="0"/>
              <a:t>Third level</a:t>
            </a:r>
          </a:p>
          <a:p>
            <a:pPr marL="0" lvl="3" indent="0">
              <a:buSzPct val="80000"/>
              <a:buFont typeface="Segoe UI Symbol" panose="020B0502040204020203" pitchFamily="34" charset="0"/>
              <a:buNone/>
            </a:pPr>
            <a:r>
              <a:rPr lang="en-US" smtClean="0"/>
              <a:t>Fourth level</a:t>
            </a:r>
          </a:p>
          <a:p>
            <a:pPr marL="0" lvl="4" indent="0">
              <a:buSzPct val="80000"/>
              <a:buFont typeface="Segoe UI Symbol" panose="020B0502040204020203" pitchFamily="34" charset="0"/>
              <a:buNone/>
            </a:pPr>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136796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2-color bulleted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272531"/>
          </a:xfrm>
        </p:spPr>
        <p:txBody>
          <a:bodyPr vert="horz" wrap="square" lIns="146304" tIns="91440" rIns="146304" bIns="91440" rtlCol="0">
            <a:spAutoFit/>
          </a:bodyPr>
          <a:lstStyle>
            <a:lvl1pPr>
              <a:defRPr lang="en-US" dirty="0" smtClean="0">
                <a:gradFill>
                  <a:gsLst>
                    <a:gs pos="25610">
                      <a:schemeClr val="bg2"/>
                    </a:gs>
                    <a:gs pos="47000">
                      <a:schemeClr val="bg2"/>
                    </a:gs>
                  </a:gsLst>
                  <a:lin ang="5400000" scaled="0"/>
                </a:gradFill>
              </a:defRPr>
            </a:lvl1pPr>
            <a:lvl2pPr>
              <a:defRPr lang="en-US" dirty="0" smtClean="0"/>
            </a:lvl2pPr>
            <a:lvl3pPr>
              <a:defRPr lang="en-US" dirty="0" smtClean="0"/>
            </a:lvl3pPr>
            <a:lvl4pPr>
              <a:defRPr lang="en-US" dirty="0" smtClean="0"/>
            </a:lvl4pPr>
            <a:lvl5pPr>
              <a:defRPr lang="en-US" dirty="0"/>
            </a:lvl5pPr>
          </a:lstStyle>
          <a:p>
            <a:pPr marL="0" lvl="0" indent="0">
              <a:buSzPct val="80000"/>
              <a:buFont typeface="Segoe UI Symbol" panose="020B0502040204020203" pitchFamily="34" charset="0"/>
              <a:buNone/>
            </a:pPr>
            <a:r>
              <a:rPr lang="en-US" smtClean="0"/>
              <a:t>Click to edit Master text styles</a:t>
            </a:r>
          </a:p>
          <a:p>
            <a:pPr marL="0" lvl="1" indent="0">
              <a:buSzPct val="80000"/>
              <a:buFont typeface="Segoe UI Symbol" panose="020B0502040204020203" pitchFamily="34" charset="0"/>
              <a:buNone/>
            </a:pPr>
            <a:r>
              <a:rPr lang="en-US" smtClean="0"/>
              <a:t>Second level</a:t>
            </a:r>
          </a:p>
          <a:p>
            <a:pPr marL="0" lvl="2" indent="0">
              <a:buSzPct val="80000"/>
              <a:buFont typeface="Segoe UI Symbol" panose="020B0502040204020203" pitchFamily="34" charset="0"/>
              <a:buNone/>
            </a:pPr>
            <a:r>
              <a:rPr lang="en-US" smtClean="0"/>
              <a:t>Third level</a:t>
            </a:r>
          </a:p>
          <a:p>
            <a:pPr marL="0" lvl="3" indent="0">
              <a:buSzPct val="80000"/>
              <a:buFont typeface="Segoe UI Symbol" panose="020B0502040204020203" pitchFamily="34" charset="0"/>
              <a:buNone/>
            </a:pPr>
            <a:r>
              <a:rPr lang="en-US" smtClean="0"/>
              <a:t>Fourth level</a:t>
            </a:r>
          </a:p>
          <a:p>
            <a:pPr marL="0" lvl="4" indent="0">
              <a:buSzPct val="80000"/>
              <a:buFont typeface="Segoe UI Symbol" panose="020B0502040204020203" pitchFamily="34" charset="0"/>
              <a:buNone/>
            </a:pPr>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839244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wo Column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339787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2-color Bullet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3019491"/>
          </a:xfrm>
        </p:spPr>
        <p:txBody>
          <a:bodyPr vert="horz" wrap="square" lIns="146304" tIns="91440" rIns="146304" bIns="91440" rtlCol="0">
            <a:spAutoFit/>
          </a:bodyPr>
          <a:lstStyle>
            <a:lvl1pPr>
              <a:defRPr lang="en-US" sz="3599" dirty="0" smtClean="0">
                <a:gradFill>
                  <a:gsLst>
                    <a:gs pos="17073">
                      <a:schemeClr val="bg2"/>
                    </a:gs>
                    <a:gs pos="39000">
                      <a:schemeClr val="bg2"/>
                    </a:gs>
                  </a:gsLst>
                  <a:lin ang="5400000" scaled="0"/>
                </a:gradFill>
              </a:defRPr>
            </a:lvl1pPr>
            <a:lvl2pPr>
              <a:defRPr lang="en-US" dirty="0" smtClean="0"/>
            </a:lvl2pPr>
            <a:lvl3pPr>
              <a:defRPr lang="en-US" sz="2000" dirty="0" smtClean="0"/>
            </a:lvl3pPr>
            <a:lvl4pPr>
              <a:defRPr lang="en-US" dirty="0" smtClean="0"/>
            </a:lvl4pPr>
            <a:lvl5pPr>
              <a:defRPr lang="en-US" dirty="0"/>
            </a:lvl5pPr>
          </a:lstStyle>
          <a:p>
            <a:pPr marL="0" lvl="0" indent="0">
              <a:spcBef>
                <a:spcPts val="1224"/>
              </a:spcBef>
              <a:buClr>
                <a:schemeClr val="tx2"/>
              </a:buClr>
              <a:buSzPct val="80000"/>
              <a:buFont typeface="Segoe UI Symbol" panose="020B0502040204020203" pitchFamily="34" charset="0"/>
              <a:buNone/>
            </a:pPr>
            <a:r>
              <a:rPr lang="en-US" smtClean="0"/>
              <a:t>Click to edit Master text styles</a:t>
            </a:r>
          </a:p>
          <a:p>
            <a:pPr marL="0" lvl="1" indent="0">
              <a:spcBef>
                <a:spcPts val="1224"/>
              </a:spcBef>
              <a:buClr>
                <a:schemeClr val="tx2"/>
              </a:buClr>
              <a:buSzPct val="80000"/>
              <a:buFont typeface="Segoe UI Symbol" panose="020B0502040204020203" pitchFamily="34" charset="0"/>
              <a:buNone/>
            </a:pPr>
            <a:r>
              <a:rPr lang="en-US" smtClean="0"/>
              <a:t>Second level</a:t>
            </a:r>
          </a:p>
          <a:p>
            <a:pPr marL="0" lvl="2" indent="0">
              <a:spcBef>
                <a:spcPts val="1224"/>
              </a:spcBef>
              <a:buClr>
                <a:schemeClr val="tx2"/>
              </a:buClr>
              <a:buSzPct val="80000"/>
              <a:buFont typeface="Segoe UI Symbol" panose="020B0502040204020203" pitchFamily="34" charset="0"/>
              <a:buNone/>
            </a:pPr>
            <a:r>
              <a:rPr lang="en-US" smtClean="0"/>
              <a:t>Third level</a:t>
            </a:r>
          </a:p>
          <a:p>
            <a:pPr marL="0" lvl="3" indent="0">
              <a:spcBef>
                <a:spcPts val="1224"/>
              </a:spcBef>
              <a:buClr>
                <a:schemeClr val="tx2"/>
              </a:buClr>
              <a:buSzPct val="80000"/>
              <a:buFont typeface="Segoe UI Symbol" panose="020B0502040204020203" pitchFamily="34" charset="0"/>
              <a:buNone/>
            </a:pPr>
            <a:r>
              <a:rPr lang="en-US" smtClean="0"/>
              <a:t>Fourth level</a:t>
            </a:r>
          </a:p>
          <a:p>
            <a:pPr marL="0" lvl="4" indent="0">
              <a:spcBef>
                <a:spcPts val="1224"/>
              </a:spcBef>
              <a:buClr>
                <a:schemeClr val="tx2"/>
              </a:buClr>
              <a:buSzPct val="80000"/>
              <a:buFont typeface="Segoe UI Symbol" panose="020B0502040204020203" pitchFamily="34" charset="0"/>
              <a:buNone/>
            </a:pPr>
            <a:r>
              <a:rPr lang="en-US" smtClean="0"/>
              <a:t>Fifth level</a:t>
            </a:r>
            <a:endParaRPr lang="en-US" dirty="0"/>
          </a:p>
        </p:txBody>
      </p:sp>
      <p:sp>
        <p:nvSpPr>
          <p:cNvPr id="5" name="Text Placeholder 3"/>
          <p:cNvSpPr>
            <a:spLocks noGrp="1"/>
          </p:cNvSpPr>
          <p:nvPr>
            <p:ph type="body" sz="quarter" idx="11"/>
          </p:nvPr>
        </p:nvSpPr>
        <p:spPr>
          <a:xfrm>
            <a:off x="6675439" y="1212849"/>
            <a:ext cx="5486399" cy="3019491"/>
          </a:xfrm>
        </p:spPr>
        <p:txBody>
          <a:bodyPr vert="horz" wrap="square" lIns="146304" tIns="91440" rIns="146304" bIns="91440" rtlCol="0">
            <a:spAutoFit/>
          </a:bodyPr>
          <a:lstStyle>
            <a:lvl1pPr>
              <a:defRPr lang="en-US" sz="3599" smtClean="0">
                <a:gradFill>
                  <a:gsLst>
                    <a:gs pos="17073">
                      <a:schemeClr val="bg2"/>
                    </a:gs>
                    <a:gs pos="39000">
                      <a:schemeClr val="bg2"/>
                    </a:gs>
                  </a:gsLst>
                  <a:lin ang="5400000" scaled="0"/>
                </a:gradFill>
              </a:defRPr>
            </a:lvl1pPr>
            <a:lvl2pPr>
              <a:defRPr lang="en-US" smtClean="0"/>
            </a:lvl2pPr>
            <a:lvl3pPr>
              <a:defRPr lang="en-US" sz="2000" smtClean="0"/>
            </a:lvl3pPr>
            <a:lvl4pPr>
              <a:defRPr lang="en-US" smtClean="0"/>
            </a:lvl4pPr>
            <a:lvl5pPr>
              <a:defRPr lang="en-US" dirty="0"/>
            </a:lvl5pPr>
          </a:lstStyle>
          <a:p>
            <a:pPr marL="0" lvl="0" indent="0">
              <a:spcBef>
                <a:spcPts val="1224"/>
              </a:spcBef>
              <a:buClr>
                <a:schemeClr val="tx2"/>
              </a:buClr>
              <a:buSzPct val="80000"/>
              <a:buFont typeface="Segoe UI Symbol" panose="020B0502040204020203" pitchFamily="34" charset="0"/>
              <a:buNone/>
            </a:pPr>
            <a:r>
              <a:rPr lang="en-US" smtClean="0"/>
              <a:t>Click to edit Master text styles</a:t>
            </a:r>
          </a:p>
          <a:p>
            <a:pPr marL="0" lvl="1" indent="0">
              <a:spcBef>
                <a:spcPts val="1224"/>
              </a:spcBef>
              <a:buClr>
                <a:schemeClr val="tx2"/>
              </a:buClr>
              <a:buSzPct val="80000"/>
              <a:buFont typeface="Segoe UI Symbol" panose="020B0502040204020203" pitchFamily="34" charset="0"/>
              <a:buNone/>
            </a:pPr>
            <a:r>
              <a:rPr lang="en-US" smtClean="0"/>
              <a:t>Second level</a:t>
            </a:r>
          </a:p>
          <a:p>
            <a:pPr marL="0" lvl="2" indent="0">
              <a:spcBef>
                <a:spcPts val="1224"/>
              </a:spcBef>
              <a:buClr>
                <a:schemeClr val="tx2"/>
              </a:buClr>
              <a:buSzPct val="80000"/>
              <a:buFont typeface="Segoe UI Symbol" panose="020B0502040204020203" pitchFamily="34" charset="0"/>
              <a:buNone/>
            </a:pPr>
            <a:r>
              <a:rPr lang="en-US" smtClean="0"/>
              <a:t>Third level</a:t>
            </a:r>
          </a:p>
          <a:p>
            <a:pPr marL="0" lvl="3" indent="0">
              <a:spcBef>
                <a:spcPts val="1224"/>
              </a:spcBef>
              <a:buClr>
                <a:schemeClr val="tx2"/>
              </a:buClr>
              <a:buSzPct val="80000"/>
              <a:buFont typeface="Segoe UI Symbol" panose="020B0502040204020203" pitchFamily="34" charset="0"/>
              <a:buNone/>
            </a:pPr>
            <a:r>
              <a:rPr lang="en-US" smtClean="0"/>
              <a:t>Fourth level</a:t>
            </a:r>
          </a:p>
          <a:p>
            <a:pPr marL="0" lvl="4" indent="0">
              <a:spcBef>
                <a:spcPts val="1224"/>
              </a:spcBef>
              <a:buClr>
                <a:schemeClr val="tx2"/>
              </a:buClr>
              <a:buSzPct val="80000"/>
              <a:buFont typeface="Segoe UI Symbol" panose="020B0502040204020203" pitchFamily="34" charset="0"/>
              <a:buNone/>
            </a:pPr>
            <a:r>
              <a:rPr lang="en-US" smtClean="0"/>
              <a:t>Fifth level</a:t>
            </a:r>
            <a:endParaRPr lang="en-US" dirty="0"/>
          </a:p>
        </p:txBody>
      </p:sp>
    </p:spTree>
    <p:extLst>
      <p:ext uri="{BB962C8B-B14F-4D97-AF65-F5344CB8AC3E}">
        <p14:creationId xmlns:p14="http://schemas.microsoft.com/office/powerpoint/2010/main" val="240176503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17165"/>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7" name="TextBox 6"/>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Only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322461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Whit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27105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187724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1"/>
                    </a:gs>
                    <a:gs pos="100000">
                      <a:schemeClr val="tx1"/>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977325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256454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10346955"/>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3727622"/>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393330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92427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731581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
        <p:nvSpPr>
          <p:cNvPr id="6" name="TextBox 5"/>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7183984"/>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1775379260"/>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307303716"/>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3344625289"/>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7755905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17109988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637510942"/>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pic>
        <p:nvPicPr>
          <p:cNvPr id="9"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
        <p:nvSpPr>
          <p:cNvPr id="11" name="TextBox 10"/>
          <p:cNvSpPr txBox="1"/>
          <p:nvPr userDrawn="1"/>
        </p:nvSpPr>
        <p:spPr>
          <a:xfrm>
            <a:off x="263526" y="309564"/>
            <a:ext cx="4343399" cy="1820734"/>
          </a:xfrm>
          <a:prstGeom prst="rect">
            <a:avLst/>
          </a:prstGeom>
          <a:noFill/>
        </p:spPr>
        <p:txBody>
          <a:bodyPr wrap="square" lIns="182854" tIns="146283" rIns="182854" bIns="146283" rtlCol="0">
            <a:spAutoFit/>
          </a:bodyPr>
          <a:lstStyle/>
          <a:p>
            <a:pPr defTabSz="932563">
              <a:lnSpc>
                <a:spcPct val="90000"/>
              </a:lnSpc>
              <a:spcAft>
                <a:spcPts val="600"/>
              </a:spcAft>
            </a:pPr>
            <a:r>
              <a:rPr lang="en-US" sz="5399" b="1" dirty="0" smtClean="0">
                <a:gradFill>
                  <a:gsLst>
                    <a:gs pos="2917">
                      <a:srgbClr val="FFFFFF"/>
                    </a:gs>
                    <a:gs pos="30000">
                      <a:srgbClr val="FFFFFF"/>
                    </a:gs>
                  </a:gsLst>
                  <a:lin ang="5400000" scaled="0"/>
                </a:gradFill>
              </a:rPr>
              <a:t>INTEGRATE </a:t>
            </a:r>
            <a:br>
              <a:rPr lang="en-US" sz="5399" b="1" dirty="0" smtClean="0">
                <a:gradFill>
                  <a:gsLst>
                    <a:gs pos="2917">
                      <a:srgbClr val="FFFFFF"/>
                    </a:gs>
                    <a:gs pos="30000">
                      <a:srgbClr val="FFFFFF"/>
                    </a:gs>
                  </a:gsLst>
                  <a:lin ang="5400000" scaled="0"/>
                </a:gradFill>
              </a:rPr>
            </a:br>
            <a:r>
              <a:rPr lang="en-US" sz="5399"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1958043233"/>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1536" t="114" r="36245" b="-114"/>
          <a:stretch/>
        </p:blipFill>
        <p:spPr>
          <a:xfrm>
            <a:off x="6294436" y="2"/>
            <a:ext cx="6172201" cy="6994524"/>
          </a:xfrm>
          <a:prstGeom prst="rect">
            <a:avLst/>
          </a:prstGeom>
        </p:spPr>
      </p:pic>
      <p:sp>
        <p:nvSpPr>
          <p:cNvPr id="9" name="TextBox 8"/>
          <p:cNvSpPr txBox="1"/>
          <p:nvPr userDrawn="1"/>
        </p:nvSpPr>
        <p:spPr>
          <a:xfrm>
            <a:off x="263526" y="309564"/>
            <a:ext cx="4343399" cy="1820734"/>
          </a:xfrm>
          <a:prstGeom prst="rect">
            <a:avLst/>
          </a:prstGeom>
          <a:noFill/>
        </p:spPr>
        <p:txBody>
          <a:bodyPr wrap="square" lIns="182854" tIns="146283" rIns="182854" bIns="146283" rtlCol="0">
            <a:spAutoFit/>
          </a:bodyPr>
          <a:lstStyle/>
          <a:p>
            <a:pPr defTabSz="932563">
              <a:lnSpc>
                <a:spcPct val="90000"/>
              </a:lnSpc>
              <a:spcAft>
                <a:spcPts val="600"/>
              </a:spcAft>
            </a:pPr>
            <a:r>
              <a:rPr lang="en-US" sz="5399" b="1" dirty="0" smtClean="0">
                <a:gradFill>
                  <a:gsLst>
                    <a:gs pos="2917">
                      <a:srgbClr val="FFFFFF"/>
                    </a:gs>
                    <a:gs pos="30000">
                      <a:srgbClr val="FFFFFF"/>
                    </a:gs>
                  </a:gsLst>
                  <a:lin ang="5400000" scaled="0"/>
                </a:gradFill>
              </a:rPr>
              <a:t>INTEGRATE </a:t>
            </a:r>
            <a:br>
              <a:rPr lang="en-US" sz="5399" b="1" dirty="0" smtClean="0">
                <a:gradFill>
                  <a:gsLst>
                    <a:gs pos="2917">
                      <a:srgbClr val="FFFFFF"/>
                    </a:gs>
                    <a:gs pos="30000">
                      <a:srgbClr val="FFFFFF"/>
                    </a:gs>
                  </a:gsLst>
                  <a:lin ang="5400000" scaled="0"/>
                </a:gradFill>
              </a:rPr>
            </a:br>
            <a:r>
              <a:rPr lang="en-US" sz="5399"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554312931"/>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58682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
        <p:nvSpPr>
          <p:cNvPr id="6" name="TextBox 5"/>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0" y="2792818"/>
            <a:ext cx="3288506" cy="704445"/>
          </a:xfrm>
          <a:prstGeom prst="rect">
            <a:avLst/>
          </a:prstGeom>
        </p:spPr>
      </p:pic>
      <p:sp>
        <p:nvSpPr>
          <p:cNvPr id="3" name="Text Box 3"/>
          <p:cNvSpPr txBox="1">
            <a:spLocks noChangeArrowheads="1"/>
          </p:cNvSpPr>
          <p:nvPr userDrawn="1"/>
        </p:nvSpPr>
        <p:spPr bwMode="blackWhite">
          <a:xfrm>
            <a:off x="273051" y="6079033"/>
            <a:ext cx="10974388" cy="625023"/>
          </a:xfrm>
          <a:prstGeom prst="rect">
            <a:avLst/>
          </a:prstGeom>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111"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a:t>
            </a:r>
            <a:r>
              <a:rPr lang="en-US" sz="700" dirty="0" smtClean="0">
                <a:gradFill>
                  <a:gsLst>
                    <a:gs pos="0">
                      <a:srgbClr val="FFFFFF"/>
                    </a:gs>
                    <a:gs pos="100000">
                      <a:srgbClr val="FFFFFF"/>
                    </a:gs>
                  </a:gsLst>
                  <a:lin ang="5400000" scaled="0"/>
                </a:gradFill>
                <a:cs typeface="Segoe UI" pitchFamily="34" charset="0"/>
              </a:rPr>
              <a:t>. Because </a:t>
            </a:r>
            <a:r>
              <a:rPr lang="en-US" sz="700" dirty="0">
                <a:gradFill>
                  <a:gsLst>
                    <a:gs pos="0">
                      <a:srgbClr val="FFFFFF"/>
                    </a:gs>
                    <a:gs pos="100000">
                      <a:srgbClr val="FFFFFF"/>
                    </a:gs>
                  </a:gsLst>
                  <a:lin ang="5400000" scaled="0"/>
                </a:gradFill>
                <a:cs typeface="Segoe UI" pitchFamily="34" charset="0"/>
              </a:rPr>
              <a:t>Microsoft must respond to changing market conditions, it should not be interpreted to be a commitment on the part of Microsoft, and Microsoft cannot guarantee the accuracy of any information provided after the date of this presentation</a:t>
            </a:r>
            <a:r>
              <a:rPr lang="en-US" sz="700" dirty="0" smtClean="0">
                <a:gradFill>
                  <a:gsLst>
                    <a:gs pos="0">
                      <a:srgbClr val="FFFFFF"/>
                    </a:gs>
                    <a:gs pos="100000">
                      <a:srgbClr val="FFFFFF"/>
                    </a:gs>
                  </a:gsLst>
                  <a:lin ang="5400000" scaled="0"/>
                </a:gradFill>
                <a:cs typeface="Segoe UI" pitchFamily="34" charset="0"/>
              </a:rPr>
              <a:t>. MICROSOFT </a:t>
            </a:r>
            <a:r>
              <a:rPr lang="en-US" sz="700" dirty="0">
                <a:gradFill>
                  <a:gsLst>
                    <a:gs pos="0">
                      <a:srgbClr val="FFFFFF"/>
                    </a:gs>
                    <a:gs pos="100000">
                      <a:srgbClr val="FFFFFF"/>
                    </a:gs>
                  </a:gsLst>
                  <a:lin ang="5400000" scaled="0"/>
                </a:gradFill>
                <a:cs typeface="Segoe UI" pitchFamily="34" charset="0"/>
              </a:rPr>
              <a:t>MAKES NO WARRANTIES, EXPRESS, IMPLIED OR STATUTORY, AS TO THE INFORMATION IN THIS PRESENTATION.</a:t>
            </a:r>
          </a:p>
        </p:txBody>
      </p:sp>
    </p:spTree>
    <p:extLst>
      <p:ext uri="{BB962C8B-B14F-4D97-AF65-F5344CB8AC3E}">
        <p14:creationId xmlns:p14="http://schemas.microsoft.com/office/powerpoint/2010/main" val="357118619"/>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514073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20633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Updated Title slid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752" y="2"/>
            <a:ext cx="12431725" cy="699159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5618" y="6591696"/>
            <a:ext cx="1123744" cy="191973"/>
          </a:xfrm>
          <a:prstGeom prst="rect">
            <a:avLst/>
          </a:prstGeom>
        </p:spPr>
      </p:pic>
      <p:sp>
        <p:nvSpPr>
          <p:cNvPr id="6" name="TextBox 5"/>
          <p:cNvSpPr txBox="1"/>
          <p:nvPr userDrawn="1"/>
        </p:nvSpPr>
        <p:spPr>
          <a:xfrm>
            <a:off x="185164" y="932363"/>
            <a:ext cx="7788531" cy="1246067"/>
          </a:xfrm>
          <a:prstGeom prst="rect">
            <a:avLst/>
          </a:prstGeom>
          <a:noFill/>
          <a:effectLst>
            <a:outerShdw blurRad="12700" dist="12700" algn="l" rotWithShape="0">
              <a:prstClr val="black">
                <a:alpha val="40000"/>
              </a:prstClr>
            </a:outerShdw>
          </a:effectLst>
        </p:spPr>
        <p:txBody>
          <a:bodyPr wrap="none" rtlCol="0">
            <a:spAutoFit/>
          </a:bodyPr>
          <a:lstStyle/>
          <a:p>
            <a:pPr algn="ctr" defTabSz="932384"/>
            <a:r>
              <a:rPr lang="en-IN" sz="7339" b="1" cap="all" dirty="0">
                <a:gradFill>
                  <a:gsLst>
                    <a:gs pos="8537">
                      <a:srgbClr val="FFFFFF"/>
                    </a:gs>
                    <a:gs pos="34000">
                      <a:srgbClr val="FFFFFF"/>
                    </a:gs>
                  </a:gsLst>
                  <a:lin ang="5400000" scaled="1"/>
                </a:gradFill>
                <a:cs typeface="Segoe UI" panose="020B0502040204020203" pitchFamily="34" charset="0"/>
              </a:rPr>
              <a:t>INTEGRATE 2014</a:t>
            </a:r>
          </a:p>
        </p:txBody>
      </p:sp>
      <p:grpSp>
        <p:nvGrpSpPr>
          <p:cNvPr id="8" name="Group 7"/>
          <p:cNvGrpSpPr/>
          <p:nvPr userDrawn="1"/>
        </p:nvGrpSpPr>
        <p:grpSpPr>
          <a:xfrm>
            <a:off x="8961407" y="1227301"/>
            <a:ext cx="3131994" cy="4382425"/>
            <a:chOff x="8728154" y="1195577"/>
            <a:chExt cx="3131994" cy="4382425"/>
          </a:xfrm>
        </p:grpSpPr>
        <p:sp>
          <p:nvSpPr>
            <p:cNvPr id="9" name="Rectangle 8"/>
            <p:cNvSpPr/>
            <p:nvPr/>
          </p:nvSpPr>
          <p:spPr>
            <a:xfrm>
              <a:off x="8728154" y="1195577"/>
              <a:ext cx="3015741" cy="4382425"/>
            </a:xfrm>
            <a:prstGeom prst="rect">
              <a:avLst/>
            </a:prstGeom>
            <a:solidFill>
              <a:sysClr val="window" lastClr="FFFFFF"/>
            </a:solidFill>
            <a:ln w="12700" cap="flat" cmpd="sng" algn="ctr">
              <a:noFill/>
              <a:prstDash val="solid"/>
              <a:miter lim="800000"/>
            </a:ln>
            <a:effectLst/>
          </p:spPr>
          <p:txBody>
            <a:bodyPr rtlCol="0" anchor="ctr"/>
            <a:lstStyle/>
            <a:p>
              <a:pPr algn="ctr" defTabSz="932563"/>
              <a:endParaRPr lang="en-IN" sz="1800" kern="0" smtClean="0">
                <a:solidFill>
                  <a:prstClr val="white"/>
                </a:solidFill>
                <a:latin typeface="Calibri" panose="020F0502020204030204"/>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2437" y="2632943"/>
              <a:ext cx="2499202" cy="53624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0203" y="1898288"/>
              <a:ext cx="2388166" cy="512422"/>
            </a:xfrm>
            <a:prstGeom prst="rect">
              <a:avLst/>
            </a:prstGeom>
          </p:spPr>
        </p:pic>
        <p:sp>
          <p:nvSpPr>
            <p:cNvPr id="12" name="Rectangle 11"/>
            <p:cNvSpPr/>
            <p:nvPr/>
          </p:nvSpPr>
          <p:spPr>
            <a:xfrm>
              <a:off x="8977509" y="3480658"/>
              <a:ext cx="2587386" cy="376293"/>
            </a:xfrm>
            <a:prstGeom prst="rect">
              <a:avLst/>
            </a:prstGeom>
            <a:solidFill>
              <a:srgbClr val="04A3EB"/>
            </a:solidFill>
            <a:ln w="12700" cap="flat" cmpd="sng" algn="ctr">
              <a:noFill/>
              <a:prstDash val="solid"/>
              <a:miter lim="800000"/>
            </a:ln>
            <a:effectLst/>
          </p:spPr>
          <p:txBody>
            <a:bodyPr rtlCol="0" anchor="ctr"/>
            <a:lstStyle/>
            <a:p>
              <a:pPr defTabSz="932563"/>
              <a:r>
                <a:rPr lang="en-IN" sz="1800" kern="0" dirty="0" smtClean="0">
                  <a:solidFill>
                    <a:prstClr val="white"/>
                  </a:solidFill>
                  <a:latin typeface="Calibri" panose="020F0502020204030204"/>
                  <a:cs typeface="Segoe UI" panose="020B0502040204020203" pitchFamily="34" charset="0"/>
                </a:rPr>
                <a:t>Platinum Sponsors</a:t>
              </a:r>
            </a:p>
          </p:txBody>
        </p:sp>
        <p:sp>
          <p:nvSpPr>
            <p:cNvPr id="13" name="Rectangle 12"/>
            <p:cNvSpPr/>
            <p:nvPr/>
          </p:nvSpPr>
          <p:spPr>
            <a:xfrm>
              <a:off x="8973146" y="1303230"/>
              <a:ext cx="2591749" cy="347741"/>
            </a:xfrm>
            <a:prstGeom prst="rect">
              <a:avLst/>
            </a:prstGeom>
            <a:solidFill>
              <a:srgbClr val="04A3EB"/>
            </a:solidFill>
            <a:ln w="12700" cap="flat" cmpd="sng" algn="ctr">
              <a:noFill/>
              <a:prstDash val="solid"/>
              <a:miter lim="800000"/>
            </a:ln>
            <a:effectLst/>
          </p:spPr>
          <p:txBody>
            <a:bodyPr rtlCol="0" anchor="ctr"/>
            <a:lstStyle/>
            <a:p>
              <a:pPr defTabSz="932563"/>
              <a:r>
                <a:rPr lang="en-IN" sz="1800" kern="0" dirty="0" smtClean="0">
                  <a:solidFill>
                    <a:prstClr val="white"/>
                  </a:solidFill>
                  <a:latin typeface="Calibri" panose="020F0502020204030204"/>
                  <a:cs typeface="Segoe UI" panose="020B0502040204020203" pitchFamily="34" charset="0"/>
                </a:rPr>
                <a:t>Titanium Sponsors</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6586" y="4196406"/>
              <a:ext cx="1163854" cy="30898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4286" y="4778806"/>
              <a:ext cx="1380609" cy="324425"/>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3735" y="4151161"/>
              <a:ext cx="1786413" cy="419784"/>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3146" y="4778806"/>
              <a:ext cx="1211140" cy="427461"/>
            </a:xfrm>
            <a:prstGeom prst="rect">
              <a:avLst/>
            </a:prstGeom>
          </p:spPr>
        </p:pic>
      </p:grpSp>
      <p:sp>
        <p:nvSpPr>
          <p:cNvPr id="19" name="Text Placeholder 18"/>
          <p:cNvSpPr>
            <a:spLocks noGrp="1"/>
          </p:cNvSpPr>
          <p:nvPr>
            <p:ph type="body" sz="quarter" idx="10"/>
          </p:nvPr>
        </p:nvSpPr>
        <p:spPr>
          <a:xfrm>
            <a:off x="274640" y="2906462"/>
            <a:ext cx="8028438" cy="822296"/>
          </a:xfrm>
          <a:noFill/>
        </p:spPr>
        <p:txBody>
          <a:bodyPr wrap="none" rtlCol="0">
            <a:spAutoFit/>
          </a:bodyPr>
          <a:lstStyle>
            <a:lvl1pPr marL="0" indent="0">
              <a:buNone/>
              <a:defRPr lang="en-US" sz="4488" dirty="0" smtClean="0">
                <a:gradFill>
                  <a:gsLst>
                    <a:gs pos="8537">
                      <a:schemeClr val="tx1"/>
                    </a:gs>
                    <a:gs pos="34000">
                      <a:schemeClr val="tx1"/>
                    </a:gs>
                  </a:gsLst>
                  <a:lin ang="5400000" scaled="1"/>
                </a:gradFill>
                <a:latin typeface="+mn-lt"/>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Click to edit Master text styles</a:t>
            </a:r>
          </a:p>
        </p:txBody>
      </p:sp>
      <p:sp>
        <p:nvSpPr>
          <p:cNvPr id="21" name="Text Placeholder 20"/>
          <p:cNvSpPr>
            <a:spLocks noGrp="1"/>
          </p:cNvSpPr>
          <p:nvPr>
            <p:ph type="body" sz="quarter" idx="11" hasCustomPrompt="1"/>
          </p:nvPr>
        </p:nvSpPr>
        <p:spPr>
          <a:xfrm>
            <a:off x="372262" y="4463926"/>
            <a:ext cx="5962216" cy="1345601"/>
          </a:xfrm>
        </p:spPr>
        <p:txBody>
          <a:bodyPr/>
          <a:lstStyle>
            <a:lvl1pPr marL="0" indent="0" algn="l" defTabSz="932384" rtl="0" eaLnBrk="1" latinLnBrk="0" hangingPunct="1">
              <a:lnSpc>
                <a:spcPct val="130000"/>
              </a:lnSpc>
              <a:spcBef>
                <a:spcPts val="0"/>
              </a:spcBef>
              <a:spcAft>
                <a:spcPts val="600"/>
              </a:spcAft>
              <a:buNone/>
              <a:defRPr lang="en-IN" sz="2040" kern="1200" dirty="0" smtClean="0">
                <a:gradFill>
                  <a:gsLst>
                    <a:gs pos="8537">
                      <a:schemeClr val="tx1"/>
                    </a:gs>
                    <a:gs pos="34000">
                      <a:schemeClr val="tx1"/>
                    </a:gs>
                  </a:gsLst>
                  <a:lin ang="5400000" scaled="1"/>
                </a:gradFill>
                <a:latin typeface="+mn-lt"/>
                <a:ea typeface="+mn-ea"/>
                <a:cs typeface="Segoe UI Semibold" panose="020B0702040204020203" pitchFamily="34" charset="0"/>
              </a:defRPr>
            </a:lvl1pPr>
          </a:lstStyle>
          <a:p>
            <a:r>
              <a:rPr lang="en-US" sz="2000" dirty="0" smtClean="0"/>
              <a:t>Speaker</a:t>
            </a:r>
            <a:r>
              <a:rPr lang="en-US" sz="2000" baseline="0" dirty="0" smtClean="0"/>
              <a:t> Name</a:t>
            </a:r>
            <a:br>
              <a:rPr lang="en-US" sz="2000" baseline="0" dirty="0" smtClean="0"/>
            </a:br>
            <a:r>
              <a:rPr lang="en-IN" sz="1836"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t>&lt;Designation&gt;</a:t>
            </a:r>
            <a:br>
              <a:rPr lang="en-IN" sz="1836"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br>
            <a:r>
              <a:rPr lang="en-IN" sz="1836"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t>&lt;Twitter Handle&gt;</a:t>
            </a:r>
          </a:p>
        </p:txBody>
      </p:sp>
    </p:spTree>
    <p:extLst>
      <p:ext uri="{BB962C8B-B14F-4D97-AF65-F5344CB8AC3E}">
        <p14:creationId xmlns:p14="http://schemas.microsoft.com/office/powerpoint/2010/main" val="3547784650"/>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7"/>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523733"/>
          </a:xfrm>
        </p:spPr>
        <p:txBody>
          <a:bodyPr/>
          <a:lstStyle>
            <a:lvl1pPr marL="0" indent="0" algn="ctr">
              <a:buNone/>
              <a:defRPr sz="2448"/>
            </a:lvl1pPr>
            <a:lvl2pPr marL="466209" indent="0" algn="ctr">
              <a:buNone/>
              <a:defRPr sz="2040"/>
            </a:lvl2pPr>
            <a:lvl3pPr marL="932418" indent="0" algn="ctr">
              <a:buNone/>
              <a:defRPr sz="1836"/>
            </a:lvl3pPr>
            <a:lvl4pPr marL="1398627" indent="0" algn="ctr">
              <a:buNone/>
              <a:defRPr sz="1632"/>
            </a:lvl4pPr>
            <a:lvl5pPr marL="1864835" indent="0" algn="ctr">
              <a:buNone/>
              <a:defRPr sz="1632"/>
            </a:lvl5pPr>
            <a:lvl6pPr marL="2331044" indent="0" algn="ctr">
              <a:buNone/>
              <a:defRPr sz="1632"/>
            </a:lvl6pPr>
            <a:lvl7pPr marL="2797253" indent="0" algn="ctr">
              <a:buNone/>
              <a:defRPr sz="1632"/>
            </a:lvl7pPr>
            <a:lvl8pPr marL="3263461" indent="0" algn="ctr">
              <a:buNone/>
              <a:defRPr sz="1632"/>
            </a:lvl8pPr>
            <a:lvl9pPr marL="3729669"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a:xfrm>
            <a:off x="855009" y="6482890"/>
            <a:ext cx="2798207" cy="372394"/>
          </a:xfrm>
          <a:prstGeom prst="rect">
            <a:avLst/>
          </a:prstGeom>
        </p:spPr>
        <p:txBody>
          <a:bodyPr/>
          <a:lstStyle/>
          <a:p>
            <a:pPr defTabSz="932563"/>
            <a:fld id="{1BEF3D16-5CE3-42CD-AB40-BD3080AC0239}" type="datetimeFigureOut">
              <a:rPr lang="en-US" smtClean="0">
                <a:solidFill>
                  <a:srgbClr val="FFFFFF"/>
                </a:solidFill>
              </a:rPr>
              <a:pPr defTabSz="932563"/>
              <a:t>12/10/2014</a:t>
            </a:fld>
            <a:endParaRPr lang="en-US">
              <a:solidFill>
                <a:srgbClr val="FFFFFF"/>
              </a:solidFill>
            </a:endParaRPr>
          </a:p>
        </p:txBody>
      </p:sp>
      <p:sp>
        <p:nvSpPr>
          <p:cNvPr id="5" name="Footer Placeholder 4"/>
          <p:cNvSpPr>
            <a:spLocks noGrp="1"/>
          </p:cNvSpPr>
          <p:nvPr>
            <p:ph type="ftr" sz="quarter" idx="11"/>
          </p:nvPr>
        </p:nvSpPr>
        <p:spPr>
          <a:xfrm>
            <a:off x="4119583" y="6482890"/>
            <a:ext cx="4197310" cy="372394"/>
          </a:xfrm>
          <a:prstGeom prst="rect">
            <a:avLst/>
          </a:prstGeom>
        </p:spPr>
        <p:txBody>
          <a:bodyPr/>
          <a:lstStyle/>
          <a:p>
            <a:pPr defTabSz="932563"/>
            <a:endParaRPr lang="en-US">
              <a:solidFill>
                <a:srgbClr val="FFFFFF"/>
              </a:solidFill>
            </a:endParaRPr>
          </a:p>
        </p:txBody>
      </p:sp>
      <p:sp>
        <p:nvSpPr>
          <p:cNvPr id="6" name="Slide Number Placeholder 5"/>
          <p:cNvSpPr>
            <a:spLocks noGrp="1"/>
          </p:cNvSpPr>
          <p:nvPr>
            <p:ph type="sldNum" sz="quarter" idx="12"/>
          </p:nvPr>
        </p:nvSpPr>
        <p:spPr>
          <a:xfrm>
            <a:off x="8783260" y="6482890"/>
            <a:ext cx="2798207" cy="372394"/>
          </a:xfrm>
          <a:prstGeom prst="rect">
            <a:avLst/>
          </a:prstGeom>
        </p:spPr>
        <p:txBody>
          <a:bodyPr/>
          <a:lstStyle/>
          <a:p>
            <a:pPr defTabSz="932563"/>
            <a:fld id="{83896616-CD0C-43E5-969C-F94638E67620}" type="slidenum">
              <a:rPr lang="en-US" smtClean="0">
                <a:solidFill>
                  <a:srgbClr val="FFFFFF"/>
                </a:solidFill>
              </a:rPr>
              <a:pPr defTabSz="932563"/>
              <a:t>‹#›</a:t>
            </a:fld>
            <a:endParaRPr lang="en-US">
              <a:solidFill>
                <a:srgbClr val="FFFFFF"/>
              </a:solidFill>
            </a:endParaRPr>
          </a:p>
        </p:txBody>
      </p:sp>
    </p:spTree>
    <p:extLst>
      <p:ext uri="{BB962C8B-B14F-4D97-AF65-F5344CB8AC3E}">
        <p14:creationId xmlns:p14="http://schemas.microsoft.com/office/powerpoint/2010/main" val="21189468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6pt Header w/Subtext">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xfrm>
            <a:off x="4119583" y="6482890"/>
            <a:ext cx="4197310" cy="372394"/>
          </a:xfrm>
          <a:prstGeom prst="rect">
            <a:avLst/>
          </a:prstGeom>
        </p:spPr>
        <p:txBody>
          <a:bodyPr/>
          <a:lstStyle/>
          <a:p>
            <a:pPr defTabSz="932563"/>
            <a:r>
              <a:rPr lang="en-US" smtClean="0">
                <a:solidFill>
                  <a:srgbClr val="FFFFFF"/>
                </a:solidFill>
              </a:rPr>
              <a:t>Microsoft Confidential</a:t>
            </a:r>
            <a:endParaRPr lang="en-US" dirty="0">
              <a:solidFill>
                <a:srgbClr val="FFFFFF"/>
              </a:solidFill>
            </a:endParaRPr>
          </a:p>
        </p:txBody>
      </p:sp>
      <p:sp>
        <p:nvSpPr>
          <p:cNvPr id="3" name="Slide Number Placeholder 2"/>
          <p:cNvSpPr>
            <a:spLocks noGrp="1"/>
          </p:cNvSpPr>
          <p:nvPr>
            <p:ph type="sldNum" sz="quarter" idx="13"/>
          </p:nvPr>
        </p:nvSpPr>
        <p:spPr>
          <a:xfrm>
            <a:off x="8783260" y="6482890"/>
            <a:ext cx="2798207" cy="372394"/>
          </a:xfrm>
          <a:prstGeom prst="rect">
            <a:avLst/>
          </a:prstGeom>
        </p:spPr>
        <p:txBody>
          <a:bodyPr/>
          <a:lstStyle/>
          <a:p>
            <a:pPr defTabSz="932563"/>
            <a:fld id="{27258FFF-F925-446B-8502-81C933981705}" type="slidenum">
              <a:rPr lang="en-US" smtClean="0">
                <a:solidFill>
                  <a:srgbClr val="FFFFFF"/>
                </a:solidFill>
              </a:rPr>
              <a:pPr defTabSz="932563"/>
              <a:t>‹#›</a:t>
            </a:fld>
            <a:endParaRPr lang="en-US" dirty="0">
              <a:solidFill>
                <a:srgbClr val="FFFFFF"/>
              </a:solidFill>
            </a:endParaRPr>
          </a:p>
        </p:txBody>
      </p:sp>
      <p:sp>
        <p:nvSpPr>
          <p:cNvPr id="8" name="Text Placeholder 4"/>
          <p:cNvSpPr>
            <a:spLocks noGrp="1"/>
          </p:cNvSpPr>
          <p:nvPr>
            <p:ph type="body" sz="quarter" idx="11"/>
          </p:nvPr>
        </p:nvSpPr>
        <p:spPr>
          <a:xfrm>
            <a:off x="274642" y="355513"/>
            <a:ext cx="6400799" cy="683264"/>
          </a:xfrm>
        </p:spPr>
        <p:txBody>
          <a:bodyPr lIns="146304" tIns="109728" rIns="146304" bIns="109728" anchor="t" anchorCtr="0"/>
          <a:lstStyle>
            <a:lvl1pPr marL="0" indent="0">
              <a:lnSpc>
                <a:spcPts val="3598"/>
              </a:lnSpc>
              <a:buFontTx/>
              <a:buNone/>
              <a:defRPr sz="3598">
                <a:solidFill>
                  <a:schemeClr val="tx2"/>
                </a:solidFill>
                <a:latin typeface="+mj-lt"/>
              </a:defRPr>
            </a:lvl1pPr>
            <a:lvl2pPr marL="342736" indent="0">
              <a:buFontTx/>
              <a:buNone/>
              <a:defRPr sz="3598">
                <a:latin typeface="Segoe Pro Light"/>
              </a:defRPr>
            </a:lvl2pPr>
            <a:lvl3pPr marL="571226" indent="0">
              <a:buFontTx/>
              <a:buNone/>
              <a:defRPr sz="3598">
                <a:latin typeface="Segoe Pro Light"/>
              </a:defRPr>
            </a:lvl3pPr>
            <a:lvl4pPr marL="799715" indent="0">
              <a:buFontTx/>
              <a:buNone/>
              <a:defRPr sz="3598">
                <a:latin typeface="Segoe Pro Light"/>
              </a:defRPr>
            </a:lvl4pPr>
            <a:lvl5pPr marL="1028204" indent="0">
              <a:buFontTx/>
              <a:buNone/>
              <a:defRPr sz="3598">
                <a:latin typeface="Segoe Pro Light"/>
              </a:defRPr>
            </a:lvl5pPr>
          </a:lstStyle>
          <a:p>
            <a:pPr lvl="0"/>
            <a:r>
              <a:rPr lang="en-US" smtClean="0"/>
              <a:t>Click to edit Master text styles</a:t>
            </a:r>
          </a:p>
        </p:txBody>
      </p:sp>
      <p:sp>
        <p:nvSpPr>
          <p:cNvPr id="11" name="Text Placeholder 10"/>
          <p:cNvSpPr>
            <a:spLocks noGrp="1"/>
          </p:cNvSpPr>
          <p:nvPr>
            <p:ph type="body" sz="quarter" idx="14"/>
          </p:nvPr>
        </p:nvSpPr>
        <p:spPr>
          <a:xfrm>
            <a:off x="274640" y="2125664"/>
            <a:ext cx="3200429" cy="1302920"/>
          </a:xfrm>
        </p:spPr>
        <p:txBody>
          <a:bodyPr/>
          <a:lstStyle>
            <a:lvl1pPr marL="0" indent="0">
              <a:lnSpc>
                <a:spcPct val="100000"/>
              </a:lnSpc>
              <a:spcBef>
                <a:spcPts val="0"/>
              </a:spcBef>
              <a:spcAft>
                <a:spcPts val="3000"/>
              </a:spcAft>
              <a:buNone/>
              <a:defRPr sz="1800">
                <a:latin typeface="+mn-lt"/>
              </a:defRPr>
            </a:lvl1pPr>
            <a:lvl2pPr marL="3173" indent="0">
              <a:lnSpc>
                <a:spcPts val="1448"/>
              </a:lnSpc>
              <a:spcBef>
                <a:spcPts val="0"/>
              </a:spcBef>
              <a:spcAft>
                <a:spcPts val="1198"/>
              </a:spcAft>
              <a:buNone/>
              <a:defRPr sz="1298" b="1"/>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4268972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4" name="TextBox 3"/>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slideLayout" Target="../slideLayouts/slideLayout82.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42" Type="http://schemas.openxmlformats.org/officeDocument/2006/relationships/slideLayout" Target="../slideLayouts/slideLayout85.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slideLayout" Target="../slideLayouts/slideLayout83.xml"/><Relationship Id="rId45" Type="http://schemas.openxmlformats.org/officeDocument/2006/relationships/image" Target="../media/image2.pn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4" Type="http://schemas.openxmlformats.org/officeDocument/2006/relationships/image" Target="../media/image1.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43" Type="http://schemas.openxmlformats.org/officeDocument/2006/relationships/theme" Target="../theme/theme2.xml"/><Relationship Id="rId8" Type="http://schemas.openxmlformats.org/officeDocument/2006/relationships/slideLayout" Target="../slideLayouts/slideLayout51.xml"/><Relationship Id="rId3" Type="http://schemas.openxmlformats.org/officeDocument/2006/relationships/slideLayout" Target="../slideLayouts/slideLayout46.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 Id="rId20" Type="http://schemas.openxmlformats.org/officeDocument/2006/relationships/slideLayout" Target="../slideLayouts/slideLayout63.xml"/><Relationship Id="rId41"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284" r:id="rId4"/>
    <p:sldLayoutId id="2147484105" r:id="rId5"/>
    <p:sldLayoutId id="2147484182" r:id="rId6"/>
    <p:sldLayoutId id="2147484277" r:id="rId7"/>
    <p:sldLayoutId id="2147484130" r:id="rId8"/>
    <p:sldLayoutId id="2147484101" r:id="rId9"/>
    <p:sldLayoutId id="2147484102" r:id="rId10"/>
    <p:sldLayoutId id="2147484285" r:id="rId11"/>
    <p:sldLayoutId id="2147484286" r:id="rId12"/>
    <p:sldLayoutId id="2147484287" r:id="rId13"/>
    <p:sldLayoutId id="2147484288" r:id="rId14"/>
    <p:sldLayoutId id="2147484289" r:id="rId15"/>
    <p:sldLayoutId id="2147484214" r:id="rId16"/>
    <p:sldLayoutId id="2147484291" r:id="rId17"/>
    <p:sldLayoutId id="2147484299" r:id="rId18"/>
    <p:sldLayoutId id="2147484098" r:id="rId19"/>
    <p:sldLayoutId id="2147484212" r:id="rId20"/>
    <p:sldLayoutId id="2147484086" r:id="rId21"/>
    <p:sldLayoutId id="2147484211" r:id="rId22"/>
    <p:sldLayoutId id="2147484100" r:id="rId23"/>
    <p:sldLayoutId id="2147484213" r:id="rId24"/>
    <p:sldLayoutId id="2147484089" r:id="rId25"/>
    <p:sldLayoutId id="2147484290" r:id="rId26"/>
    <p:sldLayoutId id="2147484092" r:id="rId27"/>
    <p:sldLayoutId id="2147484190" r:id="rId28"/>
    <p:sldLayoutId id="2147484195" r:id="rId29"/>
    <p:sldLayoutId id="2147484209" r:id="rId30"/>
    <p:sldLayoutId id="2147484196" r:id="rId31"/>
    <p:sldLayoutId id="2147484208" r:id="rId32"/>
    <p:sldLayoutId id="2147484192" r:id="rId33"/>
    <p:sldLayoutId id="2147484283" r:id="rId34"/>
    <p:sldLayoutId id="2147484282" r:id="rId35"/>
    <p:sldLayoutId id="2147484128" r:id="rId36"/>
    <p:sldLayoutId id="2147484129" r:id="rId37"/>
    <p:sldLayoutId id="2147484203" r:id="rId38"/>
    <p:sldLayoutId id="2147484272" r:id="rId39"/>
    <p:sldLayoutId id="2147484295" r:id="rId40"/>
    <p:sldLayoutId id="2147484296" r:id="rId41"/>
    <p:sldLayoutId id="2147484297" r:id="rId42"/>
    <p:sldLayoutId id="2147484298" r:id="rId4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4"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1852526331"/>
      </p:ext>
    </p:extLst>
  </p:cSld>
  <p:clrMap bg1="dk1" tx1="lt1" bg2="dk2" tx2="lt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 id="2147484316" r:id="rId16"/>
    <p:sldLayoutId id="2147484317" r:id="rId17"/>
    <p:sldLayoutId id="2147484318" r:id="rId18"/>
    <p:sldLayoutId id="2147484319" r:id="rId19"/>
    <p:sldLayoutId id="2147484320" r:id="rId20"/>
    <p:sldLayoutId id="2147484321" r:id="rId21"/>
    <p:sldLayoutId id="2147484322" r:id="rId22"/>
    <p:sldLayoutId id="2147484323" r:id="rId23"/>
    <p:sldLayoutId id="2147484324" r:id="rId24"/>
    <p:sldLayoutId id="2147484325" r:id="rId25"/>
    <p:sldLayoutId id="2147484326" r:id="rId26"/>
    <p:sldLayoutId id="2147484327" r:id="rId27"/>
    <p:sldLayoutId id="2147484328" r:id="rId28"/>
    <p:sldLayoutId id="2147484329" r:id="rId29"/>
    <p:sldLayoutId id="2147484330" r:id="rId30"/>
    <p:sldLayoutId id="2147484331" r:id="rId31"/>
    <p:sldLayoutId id="2147484332" r:id="rId32"/>
    <p:sldLayoutId id="2147484333" r:id="rId33"/>
    <p:sldLayoutId id="2147484334" r:id="rId34"/>
    <p:sldLayoutId id="2147484335" r:id="rId35"/>
    <p:sldLayoutId id="2147484336" r:id="rId36"/>
    <p:sldLayoutId id="2147484337" r:id="rId37"/>
    <p:sldLayoutId id="2147484338" r:id="rId38"/>
    <p:sldLayoutId id="2147484339" r:id="rId39"/>
    <p:sldLayoutId id="2147484340" r:id="rId40"/>
    <p:sldLayoutId id="2147484341" r:id="rId41"/>
    <p:sldLayoutId id="2147484342" r:id="rId42"/>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45"/>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45"/>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45"/>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45"/>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45"/>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87">
          <p15:clr>
            <a:srgbClr val="5ACBF0"/>
          </p15:clr>
        </p15:guide>
        <p15:guide id="4294967295" pos="173">
          <p15:clr>
            <a:srgbClr val="5ACBF0"/>
          </p15:clr>
        </p15:guide>
        <p15:guide id="4294967295" pos="7661">
          <p15:clr>
            <a:srgbClr val="5ACBF0"/>
          </p15:clr>
        </p15:guide>
        <p15:guide id="4294967295" orient="horz" pos="4219">
          <p15:clr>
            <a:srgbClr val="5ACBF0"/>
          </p15:clr>
        </p15:guide>
        <p15:guide id="4294967295" pos="749">
          <p15:clr>
            <a:srgbClr val="5ACBF0"/>
          </p15:clr>
        </p15:guide>
        <p15:guide id="4294967295" pos="1325">
          <p15:clr>
            <a:srgbClr val="5ACBF0"/>
          </p15:clr>
        </p15:guide>
        <p15:guide id="4294967295" pos="1901">
          <p15:clr>
            <a:srgbClr val="5ACBF0"/>
          </p15:clr>
        </p15:guide>
        <p15:guide id="4294967295" pos="2477">
          <p15:clr>
            <a:srgbClr val="5ACBF0"/>
          </p15:clr>
        </p15:guide>
        <p15:guide id="4294967295" pos="3053">
          <p15:clr>
            <a:srgbClr val="5ACBF0"/>
          </p15:clr>
        </p15:guide>
        <p15:guide id="4294967295" pos="3629">
          <p15:clr>
            <a:srgbClr val="5ACBF0"/>
          </p15:clr>
        </p15:guide>
        <p15:guide id="4294967295" pos="4205">
          <p15:clr>
            <a:srgbClr val="5ACBF0"/>
          </p15:clr>
        </p15:guide>
        <p15:guide id="4294967295" pos="4781">
          <p15:clr>
            <a:srgbClr val="5ACBF0"/>
          </p15:clr>
        </p15:guide>
        <p15:guide id="4294967295" pos="5357">
          <p15:clr>
            <a:srgbClr val="5ACBF0"/>
          </p15:clr>
        </p15:guide>
        <p15:guide id="4294967295" pos="5933">
          <p15:clr>
            <a:srgbClr val="5ACBF0"/>
          </p15:clr>
        </p15:guide>
        <p15:guide id="4294967295" pos="6509">
          <p15:clr>
            <a:srgbClr val="5ACBF0"/>
          </p15:clr>
        </p15:guide>
        <p15:guide id="4294967295" pos="7085">
          <p15:clr>
            <a:srgbClr val="5ACBF0"/>
          </p15:clr>
        </p15:guide>
        <p15:guide id="4294967295" orient="horz" pos="763">
          <p15:clr>
            <a:srgbClr val="5ACBF0"/>
          </p15:clr>
        </p15:guide>
        <p15:guide id="4294967295" orient="horz" pos="1339">
          <p15:clr>
            <a:srgbClr val="5ACBF0"/>
          </p15:clr>
        </p15:guide>
        <p15:guide id="4294967295" orient="horz" pos="1915">
          <p15:clr>
            <a:srgbClr val="5ACBF0"/>
          </p15:clr>
        </p15:guide>
        <p15:guide id="4294967295" orient="horz" pos="2491">
          <p15:clr>
            <a:srgbClr val="5ACBF0"/>
          </p15:clr>
        </p15:guide>
        <p15:guide id="4294967295" orient="horz" pos="3067">
          <p15:clr>
            <a:srgbClr val="5ACBF0"/>
          </p15:clr>
        </p15:guide>
        <p15:guide id="4294967295" orient="horz" pos="3643">
          <p15:clr>
            <a:srgbClr val="5ACBF0"/>
          </p15:clr>
        </p15:guide>
        <p15:guide id="4294967295" pos="288">
          <p15:clr>
            <a:srgbClr val="C35EA4"/>
          </p15:clr>
        </p15:guide>
        <p15:guide id="4294967295" pos="7546">
          <p15:clr>
            <a:srgbClr val="C35EA4"/>
          </p15:clr>
        </p15:guide>
        <p15:guide id="4294967295" orient="horz" pos="302">
          <p15:clr>
            <a:srgbClr val="C35EA4"/>
          </p15:clr>
        </p15:guide>
        <p15:guide id="4294967295"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3.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47.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notesSlide" Target="../notesSlides/notesSlide1.xml"/><Relationship Id="rId7" Type="http://schemas.openxmlformats.org/officeDocument/2006/relationships/image" Target="../media/image19.emf"/><Relationship Id="rId2" Type="http://schemas.openxmlformats.org/officeDocument/2006/relationships/slideLayout" Target="../slideLayouts/slideLayout42.xml"/><Relationship Id="rId1" Type="http://schemas.openxmlformats.org/officeDocument/2006/relationships/themeOverride" Target="../theme/themeOverride1.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themeOverride" Target="../theme/themeOverride2.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7.xml"/><Relationship Id="rId1" Type="http://schemas.openxmlformats.org/officeDocument/2006/relationships/themeOverride" Target="../theme/themeOverride3.xml"/><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hemeOverride" Target="../theme/themeOverride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themeOverride" Target="../theme/themeOverride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themeOverride" Target="../theme/themeOverride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5.png"/><Relationship Id="rId3" Type="http://schemas.openxmlformats.org/officeDocument/2006/relationships/image" Target="../media/image26.emf"/><Relationship Id="rId7" Type="http://schemas.openxmlformats.org/officeDocument/2006/relationships/image" Target="../media/image30.emf"/><Relationship Id="rId12" Type="http://schemas.openxmlformats.org/officeDocument/2006/relationships/image" Target="../media/image34.png"/><Relationship Id="rId17" Type="http://schemas.openxmlformats.org/officeDocument/2006/relationships/image" Target="../media/image39.gif"/><Relationship Id="rId2" Type="http://schemas.openxmlformats.org/officeDocument/2006/relationships/notesSlide" Target="../notesSlides/notesSlide5.xml"/><Relationship Id="rId16" Type="http://schemas.openxmlformats.org/officeDocument/2006/relationships/image" Target="../media/image38.png"/><Relationship Id="rId1" Type="http://schemas.openxmlformats.org/officeDocument/2006/relationships/slideLayout" Target="../slideLayouts/slideLayout43.xml"/><Relationship Id="rId6" Type="http://schemas.openxmlformats.org/officeDocument/2006/relationships/image" Target="../media/image29.jpeg"/><Relationship Id="rId11" Type="http://schemas.openxmlformats.org/officeDocument/2006/relationships/image" Target="../media/image33.png"/><Relationship Id="rId5" Type="http://schemas.openxmlformats.org/officeDocument/2006/relationships/image" Target="../media/image28.emf"/><Relationship Id="rId15" Type="http://schemas.openxmlformats.org/officeDocument/2006/relationships/image" Target="../media/image37.gif"/><Relationship Id="rId10" Type="http://schemas.openxmlformats.org/officeDocument/2006/relationships/image" Target="../media/image32.png"/><Relationship Id="rId4" Type="http://schemas.openxmlformats.org/officeDocument/2006/relationships/image" Target="../media/image27.emf"/><Relationship Id="rId9" Type="http://schemas.openxmlformats.org/officeDocument/2006/relationships/image" Target="../media/image31.pn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6322" y="933091"/>
            <a:ext cx="7787427" cy="1246067"/>
          </a:xfrm>
          <a:prstGeom prst="rect">
            <a:avLst/>
          </a:prstGeom>
          <a:noFill/>
          <a:effectLst>
            <a:outerShdw blurRad="12700" dist="12700" algn="l" rotWithShape="0">
              <a:prstClr val="black">
                <a:alpha val="40000"/>
              </a:prstClr>
            </a:outerShdw>
          </a:effectLst>
        </p:spPr>
        <p:txBody>
          <a:bodyPr wrap="none" rtlCol="0">
            <a:spAutoFit/>
          </a:bodyPr>
          <a:lstStyle/>
          <a:p>
            <a:pPr algn="ctr" defTabSz="932384"/>
            <a:r>
              <a:rPr lang="en-IN" sz="7339" b="1" cap="all" dirty="0">
                <a:gradFill>
                  <a:gsLst>
                    <a:gs pos="8537">
                      <a:srgbClr val="FFFFFF"/>
                    </a:gs>
                    <a:gs pos="34000">
                      <a:srgbClr val="FFFFFF"/>
                    </a:gs>
                  </a:gsLst>
                  <a:lin ang="5400000" scaled="1"/>
                </a:gradFill>
                <a:cs typeface="Segoe UI" panose="020B0502040204020203" pitchFamily="34" charset="0"/>
              </a:rPr>
              <a:t>INTEGRATE 2014</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4237" y="6590819"/>
            <a:ext cx="1123426" cy="191919"/>
          </a:xfrm>
          <a:prstGeom prst="rect">
            <a:avLst/>
          </a:prstGeom>
        </p:spPr>
      </p:pic>
      <p:sp>
        <p:nvSpPr>
          <p:cNvPr id="8" name="Title 4"/>
          <p:cNvSpPr txBox="1">
            <a:spLocks/>
          </p:cNvSpPr>
          <p:nvPr/>
        </p:nvSpPr>
        <p:spPr>
          <a:xfrm>
            <a:off x="655637" y="2582862"/>
            <a:ext cx="10744200" cy="1493518"/>
          </a:xfrm>
          <a:prstGeom prst="rect">
            <a:avLst/>
          </a:prstGeom>
        </p:spPr>
        <p:txBody>
          <a:bodyPr/>
          <a:lst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sz="4800" dirty="0" smtClean="0"/>
              <a:t>Business Process Management</a:t>
            </a:r>
            <a:endParaRPr lang="en-GB" sz="4800" dirty="0"/>
          </a:p>
        </p:txBody>
      </p:sp>
      <p:sp>
        <p:nvSpPr>
          <p:cNvPr id="9" name="Text Placeholder 5"/>
          <p:cNvSpPr>
            <a:spLocks noGrp="1"/>
          </p:cNvSpPr>
          <p:nvPr>
            <p:ph type="body" sz="quarter" idx="4294967295"/>
          </p:nvPr>
        </p:nvSpPr>
        <p:spPr>
          <a:xfrm>
            <a:off x="657225" y="4076383"/>
            <a:ext cx="7466012" cy="2164079"/>
          </a:xfrm>
          <a:prstGeom prst="rect">
            <a:avLst/>
          </a:prstGeom>
        </p:spPr>
        <p:txBody>
          <a:bodyPr/>
          <a:lstStyle/>
          <a:p>
            <a:r>
              <a:rPr lang="en-US" dirty="0" smtClean="0"/>
              <a:t>Alok Jain </a:t>
            </a:r>
          </a:p>
          <a:p>
            <a:r>
              <a:rPr lang="en-US" dirty="0" smtClean="0"/>
              <a:t>Principal Program Manager</a:t>
            </a:r>
          </a:p>
          <a:p>
            <a:r>
              <a:rPr lang="en-US" dirty="0" smtClean="0"/>
              <a:t>Microsoft</a:t>
            </a:r>
            <a:endParaRPr lang="en-US" dirty="0"/>
          </a:p>
        </p:txBody>
      </p:sp>
    </p:spTree>
    <p:extLst>
      <p:ext uri="{BB962C8B-B14F-4D97-AF65-F5344CB8AC3E}">
        <p14:creationId xmlns:p14="http://schemas.microsoft.com/office/powerpoint/2010/main" val="81706446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027895" y="1662235"/>
            <a:ext cx="2147590" cy="822960"/>
            <a:chOff x="8732837" y="1859146"/>
            <a:chExt cx="2147590" cy="822960"/>
          </a:xfrm>
        </p:grpSpPr>
        <p:sp>
          <p:nvSpPr>
            <p:cNvPr id="22" name="Rectangle 21"/>
            <p:cNvSpPr/>
            <p:nvPr/>
          </p:nvSpPr>
          <p:spPr>
            <a:xfrm>
              <a:off x="8732837" y="1859146"/>
              <a:ext cx="2011680"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defRPr/>
              </a:pPr>
              <a:r>
                <a:rPr lang="en-US" kern="0" dirty="0">
                  <a:gradFill>
                    <a:gsLst>
                      <a:gs pos="10976">
                        <a:schemeClr val="tx1"/>
                      </a:gs>
                      <a:gs pos="47000">
                        <a:schemeClr val="tx1"/>
                      </a:gs>
                    </a:gsLst>
                    <a:lin ang="5400000" scaled="0"/>
                  </a:gradFill>
                </a:rPr>
                <a:t>Priority Shipping</a:t>
              </a:r>
            </a:p>
          </p:txBody>
        </p:sp>
        <p:sp>
          <p:nvSpPr>
            <p:cNvPr id="24" name="Rectangle 23"/>
            <p:cNvSpPr/>
            <p:nvPr/>
          </p:nvSpPr>
          <p:spPr bwMode="auto">
            <a:xfrm>
              <a:off x="10750117" y="1859146"/>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p:nvPr/>
        </p:nvGrpSpPr>
        <p:grpSpPr>
          <a:xfrm>
            <a:off x="10028237" y="3969702"/>
            <a:ext cx="2151684" cy="822960"/>
            <a:chOff x="8732837" y="4166613"/>
            <a:chExt cx="2151684" cy="822960"/>
          </a:xfrm>
        </p:grpSpPr>
        <p:sp>
          <p:nvSpPr>
            <p:cNvPr id="26" name="Rectangle 25"/>
            <p:cNvSpPr/>
            <p:nvPr/>
          </p:nvSpPr>
          <p:spPr>
            <a:xfrm>
              <a:off x="8732837" y="4166613"/>
              <a:ext cx="2011680"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defRPr/>
              </a:pPr>
              <a:r>
                <a:rPr lang="en-US" kern="0" dirty="0">
                  <a:gradFill>
                    <a:gsLst>
                      <a:gs pos="10976">
                        <a:schemeClr val="tx1"/>
                      </a:gs>
                      <a:gs pos="47000">
                        <a:schemeClr val="tx1"/>
                      </a:gs>
                    </a:gsLst>
                    <a:lin ang="5400000" scaled="0"/>
                  </a:gradFill>
                </a:rPr>
                <a:t>Regular Shipping</a:t>
              </a:r>
            </a:p>
          </p:txBody>
        </p:sp>
        <p:sp>
          <p:nvSpPr>
            <p:cNvPr id="27" name="Rectangle 26"/>
            <p:cNvSpPr/>
            <p:nvPr/>
          </p:nvSpPr>
          <p:spPr bwMode="auto">
            <a:xfrm>
              <a:off x="10754211" y="4166613"/>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8" name="Rectangle 37"/>
          <p:cNvSpPr/>
          <p:nvPr/>
        </p:nvSpPr>
        <p:spPr bwMode="auto">
          <a:xfrm>
            <a:off x="-98551" y="1359625"/>
            <a:ext cx="10116752" cy="386292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98551" y="1359625"/>
            <a:ext cx="10116752" cy="386292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2" name="Straight Arrow Connector 31"/>
          <p:cNvCxnSpPr>
            <a:stCxn id="41" idx="1"/>
            <a:endCxn id="22" idx="1"/>
          </p:cNvCxnSpPr>
          <p:nvPr/>
        </p:nvCxnSpPr>
        <p:spPr>
          <a:xfrm flipV="1">
            <a:off x="9420367" y="2073715"/>
            <a:ext cx="607528" cy="1131439"/>
          </a:xfrm>
          <a:prstGeom prst="straightConnector1">
            <a:avLst/>
          </a:prstGeom>
          <a:ln w="53975" cap="sq">
            <a:solidFill>
              <a:schemeClr val="bg1">
                <a:lumMod val="50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1" idx="1"/>
            <a:endCxn id="26" idx="1"/>
          </p:cNvCxnSpPr>
          <p:nvPr/>
        </p:nvCxnSpPr>
        <p:spPr>
          <a:xfrm>
            <a:off x="9420367" y="3205154"/>
            <a:ext cx="607870" cy="1176028"/>
          </a:xfrm>
          <a:prstGeom prst="straightConnector1">
            <a:avLst/>
          </a:prstGeom>
          <a:ln w="53975" cap="sq">
            <a:solidFill>
              <a:schemeClr val="bg1">
                <a:lumMod val="50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7596207" y="2793674"/>
            <a:ext cx="1954470" cy="822960"/>
            <a:chOff x="5034157" y="2793674"/>
            <a:chExt cx="1954470" cy="822960"/>
          </a:xfrm>
        </p:grpSpPr>
        <p:sp>
          <p:nvSpPr>
            <p:cNvPr id="40" name="Rectangle 39"/>
            <p:cNvSpPr/>
            <p:nvPr/>
          </p:nvSpPr>
          <p:spPr>
            <a:xfrm>
              <a:off x="5034157" y="2793674"/>
              <a:ext cx="1856232"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r>
                <a:rPr lang="en-US" kern="0" dirty="0">
                  <a:gradFill>
                    <a:gsLst>
                      <a:gs pos="10976">
                        <a:schemeClr val="tx1"/>
                      </a:gs>
                      <a:gs pos="47000">
                        <a:schemeClr val="tx1"/>
                      </a:gs>
                    </a:gsLst>
                    <a:lin ang="5400000" scaled="0"/>
                  </a:gradFill>
                </a:rPr>
                <a:t>Calculate Order Value</a:t>
              </a:r>
            </a:p>
          </p:txBody>
        </p:sp>
        <p:sp>
          <p:nvSpPr>
            <p:cNvPr id="41" name="Rectangle 40"/>
            <p:cNvSpPr/>
            <p:nvPr/>
          </p:nvSpPr>
          <p:spPr bwMode="auto">
            <a:xfrm>
              <a:off x="6858317" y="2793674"/>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3" name="Rectangle 42"/>
          <p:cNvSpPr/>
          <p:nvPr/>
        </p:nvSpPr>
        <p:spPr bwMode="auto">
          <a:xfrm>
            <a:off x="-88857" y="1417236"/>
            <a:ext cx="7707105" cy="386292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Arrow Connector 20"/>
          <p:cNvCxnSpPr/>
          <p:nvPr/>
        </p:nvCxnSpPr>
        <p:spPr>
          <a:xfrm flipV="1">
            <a:off x="6687252" y="2590018"/>
            <a:ext cx="2011680" cy="1023257"/>
          </a:xfrm>
          <a:prstGeom prst="straightConnector1">
            <a:avLst/>
          </a:prstGeom>
          <a:solidFill>
            <a:srgbClr val="A5A5A5"/>
          </a:solidFill>
          <a:ln w="50800" cap="flat" cmpd="sng" algn="ctr">
            <a:noFill/>
            <a:prstDash val="solid"/>
            <a:miter lim="800000"/>
            <a:tailEnd type="triangle"/>
          </a:ln>
          <a:effectLst/>
        </p:spPr>
      </p:cxnSp>
      <p:sp>
        <p:nvSpPr>
          <p:cNvPr id="42" name="Right Arrow 41"/>
          <p:cNvSpPr/>
          <p:nvPr/>
        </p:nvSpPr>
        <p:spPr bwMode="auto">
          <a:xfrm>
            <a:off x="7132637" y="3088223"/>
            <a:ext cx="475917" cy="247053"/>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p:nvGrpSpPr>
        <p:grpSpPr>
          <a:xfrm>
            <a:off x="5178167" y="2793674"/>
            <a:ext cx="1954470" cy="822960"/>
            <a:chOff x="5034157" y="2793674"/>
            <a:chExt cx="1954470" cy="822960"/>
          </a:xfrm>
        </p:grpSpPr>
        <p:sp>
          <p:nvSpPr>
            <p:cNvPr id="9" name="Rectangle 8"/>
            <p:cNvSpPr/>
            <p:nvPr/>
          </p:nvSpPr>
          <p:spPr>
            <a:xfrm>
              <a:off x="5034157" y="2793674"/>
              <a:ext cx="1856232"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r>
                <a:rPr lang="en-US" kern="0" dirty="0">
                  <a:gradFill>
                    <a:gsLst>
                      <a:gs pos="10976">
                        <a:schemeClr val="tx1"/>
                      </a:gs>
                      <a:gs pos="47000">
                        <a:schemeClr val="tx1"/>
                      </a:gs>
                    </a:gsLst>
                    <a:lin ang="5400000" scaled="0"/>
                  </a:gradFill>
                </a:rPr>
                <a:t>Find best Quotes</a:t>
              </a:r>
            </a:p>
          </p:txBody>
        </p:sp>
        <p:sp>
          <p:nvSpPr>
            <p:cNvPr id="20" name="Rectangle 19"/>
            <p:cNvSpPr/>
            <p:nvPr/>
          </p:nvSpPr>
          <p:spPr bwMode="auto">
            <a:xfrm>
              <a:off x="6858317" y="2793674"/>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7" name="Rectangle 36"/>
          <p:cNvSpPr/>
          <p:nvPr/>
        </p:nvSpPr>
        <p:spPr bwMode="auto">
          <a:xfrm>
            <a:off x="135885" y="2351442"/>
            <a:ext cx="5042282" cy="186711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ight Arrow 22"/>
          <p:cNvSpPr/>
          <p:nvPr/>
        </p:nvSpPr>
        <p:spPr bwMode="auto">
          <a:xfrm>
            <a:off x="4700642" y="3101646"/>
            <a:ext cx="475917" cy="247053"/>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6" name="Group 35"/>
          <p:cNvGrpSpPr/>
          <p:nvPr/>
        </p:nvGrpSpPr>
        <p:grpSpPr>
          <a:xfrm>
            <a:off x="2746441" y="2793674"/>
            <a:ext cx="1960938" cy="822960"/>
            <a:chOff x="2746441" y="2793674"/>
            <a:chExt cx="1960938" cy="822960"/>
          </a:xfrm>
        </p:grpSpPr>
        <p:sp>
          <p:nvSpPr>
            <p:cNvPr id="5" name="Rectangle 4"/>
            <p:cNvSpPr/>
            <p:nvPr/>
          </p:nvSpPr>
          <p:spPr>
            <a:xfrm>
              <a:off x="2746441" y="2793674"/>
              <a:ext cx="1856232"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r>
                <a:rPr lang="en-US" kern="0" dirty="0">
                  <a:gradFill>
                    <a:gsLst>
                      <a:gs pos="10976">
                        <a:schemeClr val="tx1"/>
                      </a:gs>
                      <a:gs pos="47000">
                        <a:schemeClr val="tx1"/>
                      </a:gs>
                    </a:gsLst>
                    <a:lin ang="5400000" scaled="0"/>
                  </a:gradFill>
                </a:rPr>
                <a:t>Wait till order count </a:t>
              </a:r>
              <a:r>
                <a:rPr lang="en-US" kern="0" dirty="0" smtClean="0">
                  <a:gradFill>
                    <a:gsLst>
                      <a:gs pos="10976">
                        <a:schemeClr val="tx1"/>
                      </a:gs>
                      <a:gs pos="47000">
                        <a:schemeClr val="tx1"/>
                      </a:gs>
                    </a:gsLst>
                    <a:lin ang="5400000" scaled="0"/>
                  </a:gradFill>
                </a:rPr>
                <a:t>&gt;50</a:t>
              </a:r>
              <a:endParaRPr lang="en-US" kern="0" dirty="0">
                <a:gradFill>
                  <a:gsLst>
                    <a:gs pos="10976">
                      <a:schemeClr val="tx1"/>
                    </a:gs>
                    <a:gs pos="47000">
                      <a:schemeClr val="tx1"/>
                    </a:gs>
                  </a:gsLst>
                  <a:lin ang="5400000" scaled="0"/>
                </a:gradFill>
              </a:endParaRPr>
            </a:p>
          </p:txBody>
        </p:sp>
        <p:sp>
          <p:nvSpPr>
            <p:cNvPr id="19" name="Rectangle 18"/>
            <p:cNvSpPr/>
            <p:nvPr/>
          </p:nvSpPr>
          <p:spPr bwMode="auto">
            <a:xfrm>
              <a:off x="4577069" y="2793674"/>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5" name="Rectangle 34"/>
          <p:cNvSpPr/>
          <p:nvPr/>
        </p:nvSpPr>
        <p:spPr bwMode="auto">
          <a:xfrm>
            <a:off x="-16515" y="2199042"/>
            <a:ext cx="2762444" cy="186711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ight Arrow 6"/>
          <p:cNvSpPr/>
          <p:nvPr/>
        </p:nvSpPr>
        <p:spPr bwMode="auto">
          <a:xfrm>
            <a:off x="2256364" y="3088223"/>
            <a:ext cx="475917" cy="247053"/>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Sequential Convoy </a:t>
            </a:r>
            <a:endParaRPr lang="en-US" dirty="0"/>
          </a:p>
        </p:txBody>
      </p:sp>
      <p:cxnSp>
        <p:nvCxnSpPr>
          <p:cNvPr id="4" name="Straight Arrow Connector 3"/>
          <p:cNvCxnSpPr/>
          <p:nvPr/>
        </p:nvCxnSpPr>
        <p:spPr>
          <a:xfrm flipV="1">
            <a:off x="2093214" y="3550909"/>
            <a:ext cx="2011680" cy="29709"/>
          </a:xfrm>
          <a:prstGeom prst="straightConnector1">
            <a:avLst/>
          </a:prstGeom>
          <a:solidFill>
            <a:srgbClr val="A5A5A5"/>
          </a:solidFill>
          <a:ln w="50800" cap="flat" cmpd="sng" algn="ctr">
            <a:noFill/>
            <a:prstDash val="solid"/>
            <a:miter lim="800000"/>
            <a:tailEnd type="triangle"/>
          </a:ln>
          <a:effectLst/>
        </p:spPr>
      </p:cxnSp>
      <p:cxnSp>
        <p:nvCxnSpPr>
          <p:cNvPr id="8" name="Straight Arrow Connector 7"/>
          <p:cNvCxnSpPr/>
          <p:nvPr/>
        </p:nvCxnSpPr>
        <p:spPr>
          <a:xfrm>
            <a:off x="4374355" y="3550909"/>
            <a:ext cx="2011680" cy="62366"/>
          </a:xfrm>
          <a:prstGeom prst="straightConnector1">
            <a:avLst/>
          </a:prstGeom>
          <a:solidFill>
            <a:srgbClr val="A5A5A5"/>
          </a:solidFill>
          <a:ln w="50800" cap="flat" cmpd="sng" algn="ctr">
            <a:noFill/>
            <a:prstDash val="solid"/>
            <a:miter lim="800000"/>
            <a:tailEnd type="triangle"/>
          </a:ln>
          <a:effectLst/>
        </p:spPr>
      </p:cxnSp>
      <p:cxnSp>
        <p:nvCxnSpPr>
          <p:cNvPr id="25" name="Straight Arrow Connector 24"/>
          <p:cNvCxnSpPr/>
          <p:nvPr/>
        </p:nvCxnSpPr>
        <p:spPr>
          <a:xfrm>
            <a:off x="6673604" y="3613275"/>
            <a:ext cx="2011680" cy="1284210"/>
          </a:xfrm>
          <a:prstGeom prst="straightConnector1">
            <a:avLst/>
          </a:prstGeom>
          <a:solidFill>
            <a:srgbClr val="A5A5A5"/>
          </a:solidFill>
          <a:ln w="50800" cap="flat" cmpd="sng" algn="ctr">
            <a:noFill/>
            <a:prstDash val="solid"/>
            <a:miter lim="800000"/>
            <a:tailEnd type="triangle"/>
          </a:ln>
          <a:effectLst/>
        </p:spPr>
      </p:cxnSp>
      <p:sp>
        <p:nvSpPr>
          <p:cNvPr id="16" name="Rectangle 15"/>
          <p:cNvSpPr/>
          <p:nvPr/>
        </p:nvSpPr>
        <p:spPr bwMode="auto">
          <a:xfrm>
            <a:off x="0" y="5326063"/>
            <a:ext cx="12466637" cy="167640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92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ea typeface="Segoe UI" pitchFamily="34" charset="0"/>
                <a:cs typeface="Segoe UI" pitchFamily="34" charset="0"/>
              </a:rPr>
              <a:t>Batching</a:t>
            </a:r>
            <a:endParaRPr lang="en-US" sz="2400" dirty="0">
              <a:gradFill>
                <a:gsLst>
                  <a:gs pos="0">
                    <a:srgbClr val="FFFFFF"/>
                  </a:gs>
                  <a:gs pos="100000">
                    <a:srgbClr val="FFFFFF"/>
                  </a:gs>
                </a:gsLst>
                <a:lin ang="5400000" scaled="0"/>
              </a:gra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ea typeface="Segoe UI" pitchFamily="34" charset="0"/>
                <a:cs typeface="Segoe UI" pitchFamily="34" charset="0"/>
              </a:rPr>
              <a:t>Message Assurance</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ea typeface="Segoe UI" pitchFamily="34" charset="0"/>
                <a:cs typeface="Segoe UI" pitchFamily="34" charset="0"/>
              </a:rPr>
              <a:t>Custom code</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ea typeface="Segoe UI" pitchFamily="34" charset="0"/>
                <a:cs typeface="Segoe UI" pitchFamily="34" charset="0"/>
              </a:rPr>
              <a:t>Conditional Execution</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34" name="Group 33"/>
          <p:cNvGrpSpPr/>
          <p:nvPr/>
        </p:nvGrpSpPr>
        <p:grpSpPr>
          <a:xfrm>
            <a:off x="301375" y="2793674"/>
            <a:ext cx="1962852" cy="822960"/>
            <a:chOff x="301375" y="2793674"/>
            <a:chExt cx="1962852" cy="822960"/>
          </a:xfrm>
        </p:grpSpPr>
        <p:sp>
          <p:nvSpPr>
            <p:cNvPr id="3" name="Rectangle 2"/>
            <p:cNvSpPr/>
            <p:nvPr/>
          </p:nvSpPr>
          <p:spPr>
            <a:xfrm>
              <a:off x="301375" y="2793674"/>
              <a:ext cx="1859837"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r>
                <a:rPr lang="en-US" kern="0" dirty="0">
                  <a:gradFill>
                    <a:gsLst>
                      <a:gs pos="10976">
                        <a:schemeClr val="tx1"/>
                      </a:gs>
                      <a:gs pos="47000">
                        <a:schemeClr val="tx1"/>
                      </a:gs>
                    </a:gsLst>
                    <a:lin ang="5400000" scaled="0"/>
                  </a:gradFill>
                </a:rPr>
                <a:t>Customer Order</a:t>
              </a:r>
            </a:p>
          </p:txBody>
        </p:sp>
        <p:sp>
          <p:nvSpPr>
            <p:cNvPr id="6" name="Rectangle 5"/>
            <p:cNvSpPr/>
            <p:nvPr/>
          </p:nvSpPr>
          <p:spPr bwMode="auto">
            <a:xfrm>
              <a:off x="2133917" y="2793674"/>
              <a:ext cx="130310" cy="82296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3" name="Rectangle 32"/>
          <p:cNvSpPr/>
          <p:nvPr/>
        </p:nvSpPr>
        <p:spPr bwMode="auto">
          <a:xfrm>
            <a:off x="-182563" y="2087353"/>
            <a:ext cx="483938" cy="186711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5122" name="Picture 2" descr="http://icons.iconseeker.com/png/fullsize/dustbunnies-full/group-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536" y="1989454"/>
            <a:ext cx="909982" cy="9099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impleicon.com/wp-content/uploads/Code-Optimiz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586" y="2032450"/>
            <a:ext cx="881062" cy="88106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bmaba.com/wp-content/uploads/2013/08/Hands-Thumbs-up-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623" y="3318480"/>
            <a:ext cx="733581" cy="73358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cdn2.iconfinder.com/data/icons/marketing-strategy/512/Branch_Arrow-51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9705494" y="2840823"/>
            <a:ext cx="728662" cy="72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89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750" fill="hold"/>
                                        <p:tgtEl>
                                          <p:spTgt spid="36"/>
                                        </p:tgtEl>
                                        <p:attrNameLst>
                                          <p:attrName>ppt_x</p:attrName>
                                        </p:attrNameLst>
                                      </p:cBhvr>
                                      <p:tavLst>
                                        <p:tav tm="0">
                                          <p:val>
                                            <p:strVal val="0-#ppt_w/2"/>
                                          </p:val>
                                        </p:tav>
                                        <p:tav tm="100000">
                                          <p:val>
                                            <p:strVal val="#ppt_x"/>
                                          </p:val>
                                        </p:tav>
                                      </p:tavLst>
                                    </p:anim>
                                    <p:anim calcmode="lin" valueType="num">
                                      <p:cBhvr additive="base">
                                        <p:cTn id="18" dur="750" fill="hold"/>
                                        <p:tgtEl>
                                          <p:spTgt spid="3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1" presetClass="entr" presetSubtype="0" fill="hold" nodeType="afterEffect">
                                  <p:stCondLst>
                                    <p:cond delay="0"/>
                                  </p:stCondLst>
                                  <p:childTnLst>
                                    <p:set>
                                      <p:cBhvr>
                                        <p:cTn id="21" dur="1" fill="hold">
                                          <p:stCondLst>
                                            <p:cond delay="0"/>
                                          </p:stCondLst>
                                        </p:cTn>
                                        <p:tgtEl>
                                          <p:spTgt spid="51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decel="10000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0-#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 presetClass="entr" presetSubtype="8" decel="10000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50" fill="hold"/>
                                        <p:tgtEl>
                                          <p:spTgt spid="10"/>
                                        </p:tgtEl>
                                        <p:attrNameLst>
                                          <p:attrName>ppt_x</p:attrName>
                                        </p:attrNameLst>
                                      </p:cBhvr>
                                      <p:tavLst>
                                        <p:tav tm="0">
                                          <p:val>
                                            <p:strVal val="0-#ppt_w/2"/>
                                          </p:val>
                                        </p:tav>
                                        <p:tav tm="100000">
                                          <p:val>
                                            <p:strVal val="#ppt_x"/>
                                          </p:val>
                                        </p:tav>
                                      </p:tavLst>
                                    </p:anim>
                                    <p:anim calcmode="lin" valueType="num">
                                      <p:cBhvr additive="base">
                                        <p:cTn id="36" dur="75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1250"/>
                            </p:stCondLst>
                            <p:childTnLst>
                              <p:par>
                                <p:cTn id="38" presetID="1" presetClass="entr" presetSubtype="0" fill="hold" nodeType="afterEffect">
                                  <p:stCondLst>
                                    <p:cond delay="0"/>
                                  </p:stCondLst>
                                  <p:childTnLst>
                                    <p:set>
                                      <p:cBhvr>
                                        <p:cTn id="39" dur="1" fill="hold">
                                          <p:stCondLst>
                                            <p:cond delay="0"/>
                                          </p:stCondLst>
                                        </p:cTn>
                                        <p:tgtEl>
                                          <p:spTgt spid="512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8" decel="100000"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0-#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2" presetClass="entr" presetSubtype="8" decel="10000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750" fill="hold"/>
                                        <p:tgtEl>
                                          <p:spTgt spid="39"/>
                                        </p:tgtEl>
                                        <p:attrNameLst>
                                          <p:attrName>ppt_x</p:attrName>
                                        </p:attrNameLst>
                                      </p:cBhvr>
                                      <p:tavLst>
                                        <p:tav tm="0">
                                          <p:val>
                                            <p:strVal val="0-#ppt_w/2"/>
                                          </p:val>
                                        </p:tav>
                                        <p:tav tm="100000">
                                          <p:val>
                                            <p:strVal val="#ppt_x"/>
                                          </p:val>
                                        </p:tav>
                                      </p:tavLst>
                                    </p:anim>
                                    <p:anim calcmode="lin" valueType="num">
                                      <p:cBhvr additive="base">
                                        <p:cTn id="50" dur="750" fill="hold"/>
                                        <p:tgtEl>
                                          <p:spTgt spid="39"/>
                                        </p:tgtEl>
                                        <p:attrNameLst>
                                          <p:attrName>ppt_y</p:attrName>
                                        </p:attrNameLst>
                                      </p:cBhvr>
                                      <p:tavLst>
                                        <p:tav tm="0">
                                          <p:val>
                                            <p:strVal val="#ppt_y"/>
                                          </p:val>
                                        </p:tav>
                                        <p:tav tm="100000">
                                          <p:val>
                                            <p:strVal val="#ppt_y"/>
                                          </p:val>
                                        </p:tav>
                                      </p:tavLst>
                                    </p:anim>
                                  </p:childTnLst>
                                </p:cTn>
                              </p:par>
                            </p:childTnLst>
                          </p:cTn>
                        </p:par>
                        <p:par>
                          <p:cTn id="51" fill="hold">
                            <p:stCondLst>
                              <p:cond delay="1250"/>
                            </p:stCondLst>
                            <p:childTnLst>
                              <p:par>
                                <p:cTn id="52" presetID="22" presetClass="entr" presetSubtype="8"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par>
                                <p:cTn id="55" presetID="22" presetClass="entr" presetSubtype="4"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childTnLst>
                          </p:cTn>
                        </p:par>
                        <p:par>
                          <p:cTn id="58" fill="hold">
                            <p:stCondLst>
                              <p:cond delay="1750"/>
                            </p:stCondLst>
                            <p:childTnLst>
                              <p:par>
                                <p:cTn id="59" presetID="1" presetClass="entr" presetSubtype="0" fill="hold" nodeType="afterEffect">
                                  <p:stCondLst>
                                    <p:cond delay="0"/>
                                  </p:stCondLst>
                                  <p:childTnLst>
                                    <p:set>
                                      <p:cBhvr>
                                        <p:cTn id="60" dur="1" fill="hold">
                                          <p:stCondLst>
                                            <p:cond delay="0"/>
                                          </p:stCondLst>
                                        </p:cTn>
                                        <p:tgtEl>
                                          <p:spTgt spid="5128"/>
                                        </p:tgtEl>
                                        <p:attrNameLst>
                                          <p:attrName>style.visibility</p:attrName>
                                        </p:attrNameLst>
                                      </p:cBhvr>
                                      <p:to>
                                        <p:strVal val="visible"/>
                                      </p:to>
                                    </p:set>
                                  </p:childTnLst>
                                </p:cTn>
                              </p:par>
                              <p:par>
                                <p:cTn id="61" presetID="2" presetClass="entr" presetSubtype="8" decel="10000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750" fill="hold"/>
                                        <p:tgtEl>
                                          <p:spTgt spid="13"/>
                                        </p:tgtEl>
                                        <p:attrNameLst>
                                          <p:attrName>ppt_x</p:attrName>
                                        </p:attrNameLst>
                                      </p:cBhvr>
                                      <p:tavLst>
                                        <p:tav tm="0">
                                          <p:val>
                                            <p:strVal val="0-#ppt_w/2"/>
                                          </p:val>
                                        </p:tav>
                                        <p:tav tm="100000">
                                          <p:val>
                                            <p:strVal val="#ppt_x"/>
                                          </p:val>
                                        </p:tav>
                                      </p:tavLst>
                                    </p:anim>
                                    <p:anim calcmode="lin" valueType="num">
                                      <p:cBhvr additive="base">
                                        <p:cTn id="64" dur="750" fill="hold"/>
                                        <p:tgtEl>
                                          <p:spTgt spid="13"/>
                                        </p:tgtEl>
                                        <p:attrNameLst>
                                          <p:attrName>ppt_y</p:attrName>
                                        </p:attrNameLst>
                                      </p:cBhvr>
                                      <p:tavLst>
                                        <p:tav tm="0">
                                          <p:val>
                                            <p:strVal val="#ppt_y"/>
                                          </p:val>
                                        </p:tav>
                                        <p:tav tm="100000">
                                          <p:val>
                                            <p:strVal val="#ppt_y"/>
                                          </p:val>
                                        </p:tav>
                                      </p:tavLst>
                                    </p:anim>
                                  </p:childTnLst>
                                </p:cTn>
                              </p:par>
                              <p:par>
                                <p:cTn id="65" presetID="2" presetClass="entr" presetSubtype="8" decel="10000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750" fill="hold"/>
                                        <p:tgtEl>
                                          <p:spTgt spid="11"/>
                                        </p:tgtEl>
                                        <p:attrNameLst>
                                          <p:attrName>ppt_x</p:attrName>
                                        </p:attrNameLst>
                                      </p:cBhvr>
                                      <p:tavLst>
                                        <p:tav tm="0">
                                          <p:val>
                                            <p:strVal val="0-#ppt_w/2"/>
                                          </p:val>
                                        </p:tav>
                                        <p:tav tm="100000">
                                          <p:val>
                                            <p:strVal val="#ppt_x"/>
                                          </p:val>
                                        </p:tav>
                                      </p:tavLst>
                                    </p:anim>
                                    <p:anim calcmode="lin" valueType="num">
                                      <p:cBhvr additive="base">
                                        <p:cTn id="68" dur="750" fill="hold"/>
                                        <p:tgtEl>
                                          <p:spTgt spid="11"/>
                                        </p:tgtEl>
                                        <p:attrNameLst>
                                          <p:attrName>ppt_y</p:attrName>
                                        </p:attrNameLst>
                                      </p:cBhvr>
                                      <p:tavLst>
                                        <p:tav tm="0">
                                          <p:val>
                                            <p:strVal val="#ppt_y"/>
                                          </p:val>
                                        </p:tav>
                                        <p:tav tm="100000">
                                          <p:val>
                                            <p:strVal val="#ppt_y"/>
                                          </p:val>
                                        </p:tav>
                                      </p:tavLst>
                                    </p:anim>
                                  </p:childTnLst>
                                </p:cTn>
                              </p:par>
                            </p:childTnLst>
                          </p:cTn>
                        </p:par>
                        <p:par>
                          <p:cTn id="69" fill="hold">
                            <p:stCondLst>
                              <p:cond delay="2500"/>
                            </p:stCondLst>
                            <p:childTnLst>
                              <p:par>
                                <p:cTn id="70" presetID="22" presetClass="entr" presetSubtype="4"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down)">
                                      <p:cBhvr>
                                        <p:cTn id="72" dur="500"/>
                                        <p:tgtEl>
                                          <p:spTgt spid="21"/>
                                        </p:tgtEl>
                                      </p:cBhvr>
                                    </p:animEffect>
                                  </p:childTnLst>
                                </p:cTn>
                              </p:par>
                            </p:childTnLst>
                          </p:cTn>
                        </p:par>
                        <p:par>
                          <p:cTn id="73" fill="hold">
                            <p:stCondLst>
                              <p:cond delay="3000"/>
                            </p:stCondLst>
                            <p:childTnLst>
                              <p:par>
                                <p:cTn id="74" presetID="10" presetClass="entr" presetSubtype="0" fill="hold" nodeType="afterEffect">
                                  <p:stCondLst>
                                    <p:cond delay="0"/>
                                  </p:stCondLst>
                                  <p:childTnLst>
                                    <p:set>
                                      <p:cBhvr>
                                        <p:cTn id="75" dur="1" fill="hold">
                                          <p:stCondLst>
                                            <p:cond delay="0"/>
                                          </p:stCondLst>
                                        </p:cTn>
                                        <p:tgtEl>
                                          <p:spTgt spid="16">
                                            <p:txEl>
                                              <p:pRg st="0" end="0"/>
                                            </p:txEl>
                                          </p:spTgt>
                                        </p:tgtEl>
                                        <p:attrNameLst>
                                          <p:attrName>style.visibility</p:attrName>
                                        </p:attrNameLst>
                                      </p:cBhvr>
                                      <p:to>
                                        <p:strVal val="visible"/>
                                      </p:to>
                                    </p:set>
                                    <p:animEffect transition="in" filter="fade">
                                      <p:cBhvr>
                                        <p:cTn id="76" dur="500"/>
                                        <p:tgtEl>
                                          <p:spTgt spid="16">
                                            <p:txEl>
                                              <p:pRg st="0" end="0"/>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16">
                                            <p:txEl>
                                              <p:pRg st="1" end="1"/>
                                            </p:txEl>
                                          </p:spTgt>
                                        </p:tgtEl>
                                        <p:attrNameLst>
                                          <p:attrName>style.visibility</p:attrName>
                                        </p:attrNameLst>
                                      </p:cBhvr>
                                      <p:to>
                                        <p:strVal val="visible"/>
                                      </p:to>
                                    </p:set>
                                    <p:animEffect transition="in" filter="fade">
                                      <p:cBhvr>
                                        <p:cTn id="79" dur="500"/>
                                        <p:tgtEl>
                                          <p:spTgt spid="16">
                                            <p:txEl>
                                              <p:pRg st="1" end="1"/>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16">
                                            <p:txEl>
                                              <p:pRg st="2" end="2"/>
                                            </p:txEl>
                                          </p:spTgt>
                                        </p:tgtEl>
                                        <p:attrNameLst>
                                          <p:attrName>style.visibility</p:attrName>
                                        </p:attrNameLst>
                                      </p:cBhvr>
                                      <p:to>
                                        <p:strVal val="visible"/>
                                      </p:to>
                                    </p:set>
                                    <p:animEffect transition="in" filter="fade">
                                      <p:cBhvr>
                                        <p:cTn id="82" dur="500"/>
                                        <p:tgtEl>
                                          <p:spTgt spid="16">
                                            <p:txEl>
                                              <p:pRg st="2" end="2"/>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16">
                                            <p:txEl>
                                              <p:pRg st="3" end="3"/>
                                            </p:txEl>
                                          </p:spTgt>
                                        </p:tgtEl>
                                        <p:attrNameLst>
                                          <p:attrName>style.visibility</p:attrName>
                                        </p:attrNameLst>
                                      </p:cBhvr>
                                      <p:to>
                                        <p:strVal val="visible"/>
                                      </p:to>
                                    </p:set>
                                    <p:animEffect transition="in" filter="fade">
                                      <p:cBhvr>
                                        <p:cTn id="85"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418638" y="2279933"/>
            <a:ext cx="2286000" cy="1281096"/>
            <a:chOff x="9418638" y="2279933"/>
            <a:chExt cx="2286000" cy="1281096"/>
          </a:xfrm>
        </p:grpSpPr>
        <p:sp>
          <p:nvSpPr>
            <p:cNvPr id="18" name="Rectangle 17"/>
            <p:cNvSpPr/>
            <p:nvPr/>
          </p:nvSpPr>
          <p:spPr>
            <a:xfrm>
              <a:off x="9418638" y="2279933"/>
              <a:ext cx="2286000" cy="1280160"/>
            </a:xfrm>
            <a:prstGeom prst="rect">
              <a:avLst/>
            </a:prstGeom>
            <a:solidFill>
              <a:schemeClr val="tx1">
                <a:lumMod val="20000"/>
                <a:lumOff val="80000"/>
              </a:schemeClr>
            </a:solidFill>
            <a:ln w="12700" cap="flat" cmpd="sng" algn="ctr">
              <a:noFill/>
              <a:prstDash val="solid"/>
              <a:miter lim="800000"/>
            </a:ln>
            <a:effectLst/>
          </p:spPr>
          <p:txBody>
            <a:bodyPr lIns="182880" tIns="146304" rIns="182880" bIns="146304" rtlCol="0" anchor="t" anchorCtr="0"/>
            <a:lstStyle/>
            <a:p>
              <a:pPr defTabSz="932597">
                <a:lnSpc>
                  <a:spcPct val="90000"/>
                </a:lnSpc>
              </a:pPr>
              <a:r>
                <a:rPr lang="en-US" kern="0" dirty="0">
                  <a:gradFill>
                    <a:gsLst>
                      <a:gs pos="6098">
                        <a:schemeClr val="tx1"/>
                      </a:gs>
                      <a:gs pos="62000">
                        <a:schemeClr val="tx1"/>
                      </a:gs>
                    </a:gsLst>
                    <a:lin ang="5400000" scaled="0"/>
                  </a:gradFill>
                  <a:latin typeface="Segoe UI"/>
                </a:rPr>
                <a:t>Send confirmation</a:t>
              </a:r>
            </a:p>
            <a:p>
              <a:pPr defTabSz="932597">
                <a:lnSpc>
                  <a:spcPct val="90000"/>
                </a:lnSpc>
              </a:pPr>
              <a:r>
                <a:rPr lang="en-US" kern="0" dirty="0">
                  <a:gradFill>
                    <a:gsLst>
                      <a:gs pos="6098">
                        <a:schemeClr val="tx1"/>
                      </a:gs>
                      <a:gs pos="62000">
                        <a:schemeClr val="tx1"/>
                      </a:gs>
                    </a:gsLst>
                    <a:lin ang="5400000" scaled="0"/>
                  </a:gradFill>
                  <a:latin typeface="Segoe UI"/>
                </a:rPr>
                <a:t>by SMS</a:t>
              </a:r>
            </a:p>
          </p:txBody>
        </p:sp>
        <p:sp>
          <p:nvSpPr>
            <p:cNvPr id="30" name="Rectangle 29"/>
            <p:cNvSpPr/>
            <p:nvPr/>
          </p:nvSpPr>
          <p:spPr bwMode="auto">
            <a:xfrm>
              <a:off x="11574328" y="2280869"/>
              <a:ext cx="130310" cy="12801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4" name="Rectangle 33"/>
          <p:cNvSpPr/>
          <p:nvPr/>
        </p:nvSpPr>
        <p:spPr bwMode="auto">
          <a:xfrm>
            <a:off x="-1" y="1385196"/>
            <a:ext cx="4684312" cy="39408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1" y="1385196"/>
            <a:ext cx="9418639" cy="39408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8" name="Straight Arrow Connector 27"/>
          <p:cNvCxnSpPr/>
          <p:nvPr/>
        </p:nvCxnSpPr>
        <p:spPr>
          <a:xfrm>
            <a:off x="8197605" y="2920013"/>
            <a:ext cx="1221033" cy="0"/>
          </a:xfrm>
          <a:prstGeom prst="straightConnector1">
            <a:avLst/>
          </a:prstGeom>
          <a:solidFill>
            <a:srgbClr val="A5A5A5"/>
          </a:solidFill>
          <a:ln w="50800" cap="flat" cmpd="sng" algn="ctr">
            <a:solidFill>
              <a:schemeClr val="bg1">
                <a:lumMod val="50000"/>
              </a:schemeClr>
            </a:solidFill>
            <a:prstDash val="solid"/>
            <a:miter lim="800000"/>
            <a:tailEnd type="triangle"/>
          </a:ln>
          <a:effectLst/>
        </p:spPr>
      </p:cxnSp>
      <p:grpSp>
        <p:nvGrpSpPr>
          <p:cNvPr id="17" name="Group 16"/>
          <p:cNvGrpSpPr/>
          <p:nvPr/>
        </p:nvGrpSpPr>
        <p:grpSpPr>
          <a:xfrm>
            <a:off x="6370638" y="2279933"/>
            <a:ext cx="2286000" cy="1281096"/>
            <a:chOff x="6370638" y="2279933"/>
            <a:chExt cx="2286000" cy="1281096"/>
          </a:xfrm>
        </p:grpSpPr>
        <p:sp>
          <p:nvSpPr>
            <p:cNvPr id="8" name="Rectangle 7"/>
            <p:cNvSpPr/>
            <p:nvPr/>
          </p:nvSpPr>
          <p:spPr>
            <a:xfrm>
              <a:off x="6370638" y="2279933"/>
              <a:ext cx="2286000" cy="1280160"/>
            </a:xfrm>
            <a:prstGeom prst="rect">
              <a:avLst/>
            </a:prstGeom>
            <a:solidFill>
              <a:schemeClr val="tx1">
                <a:lumMod val="20000"/>
                <a:lumOff val="80000"/>
              </a:schemeClr>
            </a:solidFill>
            <a:ln w="12700" cap="flat" cmpd="sng" algn="ctr">
              <a:noFill/>
              <a:prstDash val="solid"/>
              <a:miter lim="800000"/>
            </a:ln>
            <a:effectLst/>
          </p:spPr>
          <p:txBody>
            <a:bodyPr lIns="182880" tIns="146304" rIns="182880" bIns="146304" rtlCol="0" anchor="t" anchorCtr="0"/>
            <a:lstStyle/>
            <a:p>
              <a:pPr defTabSz="932597">
                <a:lnSpc>
                  <a:spcPct val="90000"/>
                </a:lnSpc>
              </a:pPr>
              <a:r>
                <a:rPr lang="en-US" kern="0" dirty="0">
                  <a:gradFill>
                    <a:gsLst>
                      <a:gs pos="6098">
                        <a:schemeClr val="tx1"/>
                      </a:gs>
                      <a:gs pos="62000">
                        <a:schemeClr val="tx1"/>
                      </a:gs>
                    </a:gsLst>
                    <a:lin ang="5400000" scaled="0"/>
                  </a:gradFill>
                  <a:latin typeface="Segoe UI"/>
                </a:rPr>
                <a:t>Schedule Appointment</a:t>
              </a:r>
            </a:p>
          </p:txBody>
        </p:sp>
        <p:sp>
          <p:nvSpPr>
            <p:cNvPr id="29" name="Rectangle 28"/>
            <p:cNvSpPr/>
            <p:nvPr/>
          </p:nvSpPr>
          <p:spPr bwMode="auto">
            <a:xfrm>
              <a:off x="8526328" y="2280869"/>
              <a:ext cx="130310" cy="12801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5" name="Rectangle 34"/>
          <p:cNvSpPr/>
          <p:nvPr/>
        </p:nvSpPr>
        <p:spPr bwMode="auto">
          <a:xfrm>
            <a:off x="-1" y="1385196"/>
            <a:ext cx="6370639" cy="39408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p:nvGrpSpPr>
        <p:grpSpPr>
          <a:xfrm>
            <a:off x="3168405" y="2278062"/>
            <a:ext cx="2286000" cy="1282967"/>
            <a:chOff x="3168405" y="2278062"/>
            <a:chExt cx="2286000" cy="1282967"/>
          </a:xfrm>
        </p:grpSpPr>
        <p:sp>
          <p:nvSpPr>
            <p:cNvPr id="7" name="Rectangle 6"/>
            <p:cNvSpPr/>
            <p:nvPr/>
          </p:nvSpPr>
          <p:spPr>
            <a:xfrm>
              <a:off x="3168405" y="2278062"/>
              <a:ext cx="2286000" cy="1280160"/>
            </a:xfrm>
            <a:prstGeom prst="rect">
              <a:avLst/>
            </a:prstGeom>
            <a:solidFill>
              <a:schemeClr val="tx1">
                <a:lumMod val="20000"/>
                <a:lumOff val="80000"/>
              </a:schemeClr>
            </a:solidFill>
            <a:ln w="12700" cap="flat" cmpd="sng" algn="ctr">
              <a:noFill/>
              <a:prstDash val="solid"/>
              <a:miter lim="800000"/>
            </a:ln>
            <a:effectLst/>
          </p:spPr>
          <p:txBody>
            <a:bodyPr lIns="182880" tIns="146304" rIns="182880" bIns="146304" rtlCol="0" anchor="t" anchorCtr="0"/>
            <a:lstStyle/>
            <a:p>
              <a:pPr defTabSz="932597">
                <a:lnSpc>
                  <a:spcPct val="90000"/>
                </a:lnSpc>
              </a:pPr>
              <a:r>
                <a:rPr lang="en-US" kern="0" dirty="0">
                  <a:gradFill>
                    <a:gsLst>
                      <a:gs pos="6098">
                        <a:schemeClr val="tx1"/>
                      </a:gs>
                      <a:gs pos="62000">
                        <a:schemeClr val="tx1"/>
                      </a:gs>
                    </a:gsLst>
                    <a:lin ang="5400000" scaled="0"/>
                  </a:gradFill>
                  <a:latin typeface="Segoe UI"/>
                </a:rPr>
                <a:t>Wait for complete </a:t>
              </a:r>
              <a:r>
                <a:rPr lang="en-US" kern="0" dirty="0" smtClean="0">
                  <a:gradFill>
                    <a:gsLst>
                      <a:gs pos="6098">
                        <a:schemeClr val="tx1"/>
                      </a:gs>
                      <a:gs pos="62000">
                        <a:schemeClr val="tx1"/>
                      </a:gs>
                    </a:gsLst>
                    <a:lin ang="5400000" scaled="0"/>
                  </a:gradFill>
                  <a:latin typeface="Segoe UI"/>
                </a:rPr>
                <a:t>patient information</a:t>
              </a:r>
              <a:endParaRPr lang="en-US" kern="0" dirty="0">
                <a:gradFill>
                  <a:gsLst>
                    <a:gs pos="6098">
                      <a:schemeClr val="tx1"/>
                    </a:gs>
                    <a:gs pos="62000">
                      <a:schemeClr val="tx1"/>
                    </a:gs>
                  </a:gsLst>
                  <a:lin ang="5400000" scaled="0"/>
                </a:gradFill>
                <a:latin typeface="Segoe UI"/>
              </a:endParaRPr>
            </a:p>
          </p:txBody>
        </p:sp>
        <p:sp>
          <p:nvSpPr>
            <p:cNvPr id="27" name="Rectangle 26"/>
            <p:cNvSpPr/>
            <p:nvPr/>
          </p:nvSpPr>
          <p:spPr bwMode="auto">
            <a:xfrm>
              <a:off x="5324095" y="2280869"/>
              <a:ext cx="130310" cy="12801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3" name="Rectangle 32"/>
          <p:cNvSpPr/>
          <p:nvPr/>
        </p:nvSpPr>
        <p:spPr bwMode="auto">
          <a:xfrm>
            <a:off x="-1" y="1385196"/>
            <a:ext cx="3168405" cy="39408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9" name="Straight Arrow Connector 8"/>
          <p:cNvCxnSpPr>
            <a:endCxn id="7" idx="1"/>
          </p:cNvCxnSpPr>
          <p:nvPr/>
        </p:nvCxnSpPr>
        <p:spPr>
          <a:xfrm>
            <a:off x="2497953" y="2052085"/>
            <a:ext cx="670452" cy="866057"/>
          </a:xfrm>
          <a:prstGeom prst="straightConnector1">
            <a:avLst/>
          </a:prstGeom>
          <a:solidFill>
            <a:srgbClr val="A5A5A5"/>
          </a:solidFill>
          <a:ln w="50800" cap="flat" cmpd="sng" algn="ctr">
            <a:solidFill>
              <a:schemeClr val="bg1">
                <a:lumMod val="50000"/>
              </a:schemeClr>
            </a:solidFill>
            <a:prstDash val="solid"/>
            <a:miter lim="800000"/>
            <a:tailEnd type="triangle"/>
          </a:ln>
          <a:effectLst/>
        </p:spPr>
      </p:cxnSp>
      <p:cxnSp>
        <p:nvCxnSpPr>
          <p:cNvPr id="12" name="Straight Arrow Connector 11"/>
          <p:cNvCxnSpPr>
            <a:endCxn id="7" idx="1"/>
          </p:cNvCxnSpPr>
          <p:nvPr/>
        </p:nvCxnSpPr>
        <p:spPr>
          <a:xfrm flipV="1">
            <a:off x="2524541" y="2918142"/>
            <a:ext cx="643864" cy="480194"/>
          </a:xfrm>
          <a:prstGeom prst="straightConnector1">
            <a:avLst/>
          </a:prstGeom>
          <a:solidFill>
            <a:srgbClr val="A5A5A5"/>
          </a:solidFill>
          <a:ln w="50800" cap="flat" cmpd="sng" algn="ctr">
            <a:solidFill>
              <a:schemeClr val="bg1">
                <a:lumMod val="50000"/>
              </a:schemeClr>
            </a:solidFill>
            <a:prstDash val="solid"/>
            <a:miter lim="800000"/>
            <a:tailEnd type="triangle"/>
          </a:ln>
          <a:effectLst/>
        </p:spPr>
      </p:cxnSp>
      <p:cxnSp>
        <p:nvCxnSpPr>
          <p:cNvPr id="22" name="Straight Arrow Connector 21"/>
          <p:cNvCxnSpPr>
            <a:endCxn id="7" idx="1"/>
          </p:cNvCxnSpPr>
          <p:nvPr/>
        </p:nvCxnSpPr>
        <p:spPr>
          <a:xfrm flipV="1">
            <a:off x="2497953" y="2918142"/>
            <a:ext cx="670452" cy="1786236"/>
          </a:xfrm>
          <a:prstGeom prst="straightConnector1">
            <a:avLst/>
          </a:prstGeom>
          <a:solidFill>
            <a:srgbClr val="A5A5A5"/>
          </a:solidFill>
          <a:ln w="50800" cap="flat" cmpd="sng" algn="ctr">
            <a:solidFill>
              <a:schemeClr val="bg1">
                <a:lumMod val="50000"/>
              </a:schemeClr>
            </a:solidFill>
            <a:prstDash val="solid"/>
            <a:miter lim="800000"/>
            <a:tailEnd type="triangle"/>
          </a:ln>
          <a:effectLst/>
        </p:spPr>
      </p:cxnSp>
      <p:grpSp>
        <p:nvGrpSpPr>
          <p:cNvPr id="20" name="Group 19"/>
          <p:cNvGrpSpPr/>
          <p:nvPr/>
        </p:nvGrpSpPr>
        <p:grpSpPr>
          <a:xfrm>
            <a:off x="274639" y="1668462"/>
            <a:ext cx="2299648" cy="825307"/>
            <a:chOff x="274639" y="1668462"/>
            <a:chExt cx="2299648" cy="825307"/>
          </a:xfrm>
        </p:grpSpPr>
        <p:sp>
          <p:nvSpPr>
            <p:cNvPr id="5" name="Rectangle 4"/>
            <p:cNvSpPr/>
            <p:nvPr/>
          </p:nvSpPr>
          <p:spPr>
            <a:xfrm>
              <a:off x="274639" y="1668462"/>
              <a:ext cx="2286000" cy="822960"/>
            </a:xfrm>
            <a:prstGeom prst="rect">
              <a:avLst/>
            </a:prstGeom>
            <a:solidFill>
              <a:schemeClr val="tx1">
                <a:lumMod val="20000"/>
                <a:lumOff val="80000"/>
              </a:schemeClr>
            </a:solidFill>
            <a:ln w="12700" cap="flat" cmpd="sng" algn="ctr">
              <a:noFill/>
              <a:prstDash val="solid"/>
              <a:miter lim="800000"/>
            </a:ln>
            <a:effectLst/>
          </p:spPr>
          <p:txBody>
            <a:bodyPr lIns="182880" tIns="146304" rIns="182880" bIns="146304" rtlCol="0" anchor="t" anchorCtr="0"/>
            <a:lstStyle/>
            <a:p>
              <a:pPr defTabSz="932597">
                <a:lnSpc>
                  <a:spcPct val="90000"/>
                </a:lnSpc>
                <a:defRPr/>
              </a:pPr>
              <a:r>
                <a:rPr lang="en-US" kern="0" dirty="0" smtClean="0">
                  <a:gradFill>
                    <a:gsLst>
                      <a:gs pos="6098">
                        <a:schemeClr val="tx1"/>
                      </a:gs>
                      <a:gs pos="62000">
                        <a:schemeClr val="tx1"/>
                      </a:gs>
                    </a:gsLst>
                    <a:lin ang="5400000" scaled="0"/>
                  </a:gradFill>
                  <a:latin typeface="Segoe UI"/>
                </a:rPr>
                <a:t>Patient Request</a:t>
              </a:r>
            </a:p>
            <a:p>
              <a:pPr defTabSz="932597">
                <a:lnSpc>
                  <a:spcPct val="90000"/>
                </a:lnSpc>
                <a:defRPr/>
              </a:pPr>
              <a:r>
                <a:rPr lang="en-US" kern="0" dirty="0">
                  <a:gradFill>
                    <a:gsLst>
                      <a:gs pos="6098">
                        <a:schemeClr val="tx1"/>
                      </a:gs>
                      <a:gs pos="62000">
                        <a:schemeClr val="tx1"/>
                      </a:gs>
                    </a:gsLst>
                    <a:lin ang="5400000" scaled="0"/>
                  </a:gradFill>
                  <a:latin typeface="Segoe UI"/>
                </a:rPr>
                <a:t>(</a:t>
              </a:r>
              <a:r>
                <a:rPr lang="en-US" kern="0" dirty="0" smtClean="0">
                  <a:gradFill>
                    <a:gsLst>
                      <a:gs pos="6098">
                        <a:schemeClr val="tx1"/>
                      </a:gs>
                      <a:gs pos="62000">
                        <a:schemeClr val="tx1"/>
                      </a:gs>
                    </a:gsLst>
                    <a:lin ang="5400000" scaled="0"/>
                  </a:gradFill>
                  <a:latin typeface="Segoe UI"/>
                </a:rPr>
                <a:t>HTTP)</a:t>
              </a:r>
              <a:endParaRPr lang="en-US" kern="0" dirty="0">
                <a:gradFill>
                  <a:gsLst>
                    <a:gs pos="6098">
                      <a:schemeClr val="tx1"/>
                    </a:gs>
                    <a:gs pos="62000">
                      <a:schemeClr val="tx1"/>
                    </a:gs>
                  </a:gsLst>
                  <a:lin ang="5400000" scaled="0"/>
                </a:gradFill>
                <a:latin typeface="Segoe UI"/>
              </a:endParaRPr>
            </a:p>
          </p:txBody>
        </p:sp>
        <p:sp>
          <p:nvSpPr>
            <p:cNvPr id="24" name="Rectangle 23"/>
            <p:cNvSpPr/>
            <p:nvPr/>
          </p:nvSpPr>
          <p:spPr bwMode="auto">
            <a:xfrm>
              <a:off x="2443977" y="1670809"/>
              <a:ext cx="130310" cy="82296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1" name="Group 30"/>
          <p:cNvGrpSpPr/>
          <p:nvPr/>
        </p:nvGrpSpPr>
        <p:grpSpPr>
          <a:xfrm>
            <a:off x="274639" y="2956108"/>
            <a:ext cx="2353300" cy="830714"/>
            <a:chOff x="274639" y="2956108"/>
            <a:chExt cx="2299648" cy="830714"/>
          </a:xfrm>
        </p:grpSpPr>
        <p:sp>
          <p:nvSpPr>
            <p:cNvPr id="6" name="Rectangle 5"/>
            <p:cNvSpPr/>
            <p:nvPr/>
          </p:nvSpPr>
          <p:spPr>
            <a:xfrm>
              <a:off x="274639" y="2963862"/>
              <a:ext cx="2286000" cy="822960"/>
            </a:xfrm>
            <a:prstGeom prst="rect">
              <a:avLst/>
            </a:prstGeom>
            <a:solidFill>
              <a:schemeClr val="tx1">
                <a:lumMod val="20000"/>
                <a:lumOff val="80000"/>
              </a:schemeClr>
            </a:solidFill>
            <a:ln w="12700" cap="flat" cmpd="sng" algn="ctr">
              <a:noFill/>
              <a:prstDash val="solid"/>
              <a:miter lim="800000"/>
            </a:ln>
            <a:effectLst/>
          </p:spPr>
          <p:txBody>
            <a:bodyPr lIns="182880" tIns="146304" rIns="182880" bIns="146304" rtlCol="0" anchor="t" anchorCtr="0"/>
            <a:lstStyle/>
            <a:p>
              <a:pPr defTabSz="932597">
                <a:lnSpc>
                  <a:spcPct val="90000"/>
                </a:lnSpc>
              </a:pPr>
              <a:r>
                <a:rPr lang="en-US" kern="0" dirty="0" smtClean="0">
                  <a:gradFill>
                    <a:gsLst>
                      <a:gs pos="6098">
                        <a:schemeClr val="tx1"/>
                      </a:gs>
                      <a:gs pos="62000">
                        <a:schemeClr val="tx1"/>
                      </a:gs>
                    </a:gsLst>
                    <a:lin ang="5400000" scaled="0"/>
                  </a:gradFill>
                  <a:latin typeface="Segoe UI"/>
                </a:rPr>
                <a:t>Insurance Approval</a:t>
              </a:r>
            </a:p>
            <a:p>
              <a:pPr defTabSz="932597">
                <a:lnSpc>
                  <a:spcPct val="90000"/>
                </a:lnSpc>
              </a:pPr>
              <a:r>
                <a:rPr lang="en-US" kern="0" dirty="0" smtClean="0">
                  <a:gradFill>
                    <a:gsLst>
                      <a:gs pos="6098">
                        <a:schemeClr val="tx1"/>
                      </a:gs>
                      <a:gs pos="62000">
                        <a:schemeClr val="tx1"/>
                      </a:gs>
                    </a:gsLst>
                    <a:lin ang="5400000" scaled="0"/>
                  </a:gradFill>
                  <a:latin typeface="Segoe UI"/>
                </a:rPr>
                <a:t>(</a:t>
              </a:r>
              <a:r>
                <a:rPr lang="en-US" kern="0" dirty="0">
                  <a:gradFill>
                    <a:gsLst>
                      <a:gs pos="6098">
                        <a:schemeClr val="tx1"/>
                      </a:gs>
                      <a:gs pos="62000">
                        <a:schemeClr val="tx1"/>
                      </a:gs>
                    </a:gsLst>
                    <a:lin ang="5400000" scaled="0"/>
                  </a:gradFill>
                  <a:latin typeface="Segoe UI"/>
                </a:rPr>
                <a:t>FTP)</a:t>
              </a:r>
            </a:p>
          </p:txBody>
        </p:sp>
        <p:sp>
          <p:nvSpPr>
            <p:cNvPr id="25" name="Rectangle 24"/>
            <p:cNvSpPr/>
            <p:nvPr/>
          </p:nvSpPr>
          <p:spPr bwMode="auto">
            <a:xfrm>
              <a:off x="2443977" y="2956108"/>
              <a:ext cx="130310" cy="82296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2" name="Group 31"/>
          <p:cNvGrpSpPr/>
          <p:nvPr/>
        </p:nvGrpSpPr>
        <p:grpSpPr>
          <a:xfrm>
            <a:off x="274639" y="4257675"/>
            <a:ext cx="2299648" cy="824547"/>
            <a:chOff x="274639" y="4257675"/>
            <a:chExt cx="2299648" cy="824547"/>
          </a:xfrm>
        </p:grpSpPr>
        <p:sp>
          <p:nvSpPr>
            <p:cNvPr id="21" name="Rectangle 20"/>
            <p:cNvSpPr/>
            <p:nvPr/>
          </p:nvSpPr>
          <p:spPr>
            <a:xfrm>
              <a:off x="274639" y="4259262"/>
              <a:ext cx="2286000" cy="822960"/>
            </a:xfrm>
            <a:prstGeom prst="rect">
              <a:avLst/>
            </a:prstGeom>
            <a:solidFill>
              <a:schemeClr val="tx1">
                <a:lumMod val="20000"/>
                <a:lumOff val="80000"/>
              </a:schemeClr>
            </a:solidFill>
            <a:ln w="12700" cap="flat" cmpd="sng" algn="ctr">
              <a:noFill/>
              <a:prstDash val="solid"/>
              <a:miter lim="800000"/>
            </a:ln>
            <a:effectLst/>
          </p:spPr>
          <p:txBody>
            <a:bodyPr lIns="182880" tIns="146304" rIns="182880" bIns="146304" rtlCol="0" anchor="t" anchorCtr="0"/>
            <a:lstStyle/>
            <a:p>
              <a:pPr defTabSz="932597">
                <a:lnSpc>
                  <a:spcPct val="90000"/>
                </a:lnSpc>
              </a:pPr>
              <a:r>
                <a:rPr lang="en-US" kern="0" dirty="0">
                  <a:gradFill>
                    <a:gsLst>
                      <a:gs pos="6098">
                        <a:schemeClr val="tx1"/>
                      </a:gs>
                      <a:gs pos="62000">
                        <a:schemeClr val="tx1"/>
                      </a:gs>
                    </a:gsLst>
                    <a:lin ang="5400000" scaled="0"/>
                  </a:gradFill>
                  <a:latin typeface="Segoe UI"/>
                </a:rPr>
                <a:t>Lab Reports </a:t>
              </a:r>
              <a:endParaRPr lang="en-US" kern="0" dirty="0" smtClean="0">
                <a:gradFill>
                  <a:gsLst>
                    <a:gs pos="6098">
                      <a:schemeClr val="tx1"/>
                    </a:gs>
                    <a:gs pos="62000">
                      <a:schemeClr val="tx1"/>
                    </a:gs>
                  </a:gsLst>
                  <a:lin ang="5400000" scaled="0"/>
                </a:gradFill>
                <a:latin typeface="Segoe UI"/>
              </a:endParaRPr>
            </a:p>
            <a:p>
              <a:pPr defTabSz="932597">
                <a:lnSpc>
                  <a:spcPct val="90000"/>
                </a:lnSpc>
              </a:pPr>
              <a:r>
                <a:rPr lang="en-US" kern="0" dirty="0" smtClean="0">
                  <a:gradFill>
                    <a:gsLst>
                      <a:gs pos="6098">
                        <a:schemeClr val="tx1"/>
                      </a:gs>
                      <a:gs pos="62000">
                        <a:schemeClr val="tx1"/>
                      </a:gs>
                    </a:gsLst>
                    <a:lin ang="5400000" scaled="0"/>
                  </a:gradFill>
                  <a:latin typeface="Segoe UI"/>
                </a:rPr>
                <a:t>(</a:t>
              </a:r>
              <a:r>
                <a:rPr lang="en-US" kern="0" dirty="0">
                  <a:gradFill>
                    <a:gsLst>
                      <a:gs pos="6098">
                        <a:schemeClr val="tx1"/>
                      </a:gs>
                      <a:gs pos="62000">
                        <a:schemeClr val="tx1"/>
                      </a:gs>
                    </a:gsLst>
                    <a:lin ang="5400000" scaled="0"/>
                  </a:gradFill>
                  <a:latin typeface="Segoe UI"/>
                </a:rPr>
                <a:t>SQL)</a:t>
              </a:r>
            </a:p>
          </p:txBody>
        </p:sp>
        <p:sp>
          <p:nvSpPr>
            <p:cNvPr id="26" name="Rectangle 25"/>
            <p:cNvSpPr/>
            <p:nvPr/>
          </p:nvSpPr>
          <p:spPr bwMode="auto">
            <a:xfrm>
              <a:off x="2443977" y="4257675"/>
              <a:ext cx="130310" cy="82296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6" name="Rectangle 15"/>
          <p:cNvSpPr/>
          <p:nvPr/>
        </p:nvSpPr>
        <p:spPr bwMode="auto">
          <a:xfrm>
            <a:off x="0" y="5326062"/>
            <a:ext cx="12466637" cy="167640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920" tIns="146304" rIns="182880" bIns="146304" numCol="1" spcCol="0" rtlCol="0" fromWordArt="0" anchor="t" anchorCtr="0" forceAA="0" compatLnSpc="1">
            <a:prstTxWarp prst="textNoShape">
              <a:avLst/>
            </a:prstTxWarp>
            <a:noAutofit/>
          </a:bodyPr>
          <a:lstStyle/>
          <a:p>
            <a:pPr marL="287338" indent="-287338" defTabSz="932472" fontAlgn="base">
              <a:lnSpc>
                <a:spcPct val="90000"/>
              </a:lnSpc>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ea typeface="Segoe UI" pitchFamily="34" charset="0"/>
                <a:cs typeface="Segoe UI" pitchFamily="34" charset="0"/>
              </a:rPr>
              <a:t>Support for out-of-order input set</a:t>
            </a:r>
            <a:endParaRPr lang="en-US" sz="2400" dirty="0">
              <a:gradFill>
                <a:gsLst>
                  <a:gs pos="0">
                    <a:srgbClr val="FFFFFF"/>
                  </a:gs>
                  <a:gs pos="100000">
                    <a:srgbClr val="FFFFFF"/>
                  </a:gs>
                </a:gsLst>
                <a:lin ang="5400000" scaled="0"/>
              </a:gradFill>
              <a:ea typeface="Segoe UI" pitchFamily="34" charset="0"/>
              <a:cs typeface="Segoe UI" pitchFamily="34" charset="0"/>
            </a:endParaRPr>
          </a:p>
          <a:p>
            <a:pPr marL="287338" indent="-287338" defTabSz="932472" fontAlgn="base">
              <a:lnSpc>
                <a:spcPct val="90000"/>
              </a:lnSpc>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ea typeface="Segoe UI" pitchFamily="34" charset="0"/>
                <a:cs typeface="Segoe UI" pitchFamily="34" charset="0"/>
              </a:rPr>
              <a:t>Connectivity to SaaS systems</a:t>
            </a:r>
          </a:p>
        </p:txBody>
      </p:sp>
      <p:sp>
        <p:nvSpPr>
          <p:cNvPr id="4" name="Title 3"/>
          <p:cNvSpPr>
            <a:spLocks noGrp="1"/>
          </p:cNvSpPr>
          <p:nvPr>
            <p:ph type="title"/>
          </p:nvPr>
        </p:nvSpPr>
        <p:spPr/>
        <p:txBody>
          <a:bodyPr/>
          <a:lstStyle/>
          <a:p>
            <a:r>
              <a:rPr lang="en-US" dirty="0" smtClean="0"/>
              <a:t>Parallel Convoy</a:t>
            </a:r>
            <a:endParaRPr lang="en-US" dirty="0"/>
          </a:p>
        </p:txBody>
      </p:sp>
      <p:cxnSp>
        <p:nvCxnSpPr>
          <p:cNvPr id="15" name="Straight Arrow Connector 14"/>
          <p:cNvCxnSpPr/>
          <p:nvPr/>
        </p:nvCxnSpPr>
        <p:spPr>
          <a:xfrm>
            <a:off x="5454405" y="2919078"/>
            <a:ext cx="916233" cy="1871"/>
          </a:xfrm>
          <a:prstGeom prst="straightConnector1">
            <a:avLst/>
          </a:prstGeom>
          <a:solidFill>
            <a:srgbClr val="A5A5A5"/>
          </a:solidFill>
          <a:ln w="50800" cap="flat" cmpd="sng" algn="ctr">
            <a:solidFill>
              <a:schemeClr val="bg1">
                <a:lumMod val="50000"/>
              </a:schemeClr>
            </a:solidFill>
            <a:prstDash val="sysDot"/>
            <a:miter lim="800000"/>
            <a:tailEnd type="triangle"/>
          </a:ln>
          <a:effectLst/>
        </p:spPr>
      </p:cxnSp>
      <p:pic>
        <p:nvPicPr>
          <p:cNvPr id="4098" name="Picture 2" descr="http://us.cdn1.123rf.com/168nwm/blankstock/blankstock1409/blankstock140900065/31369715-queue-sign-icon-long-turn-symbol-circle-flat-button-with-shadow-modern-ui-website-navigation-ve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696" y="1380353"/>
            <a:ext cx="897709" cy="8977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pd4pic.com/images800_/flat-icon-connector-theme-ac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8476" y="1662194"/>
            <a:ext cx="592361" cy="61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550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 presetClass="entr" presetSubtype="8" decel="10000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409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500"/>
                            </p:stCondLst>
                            <p:childTnLst>
                              <p:par>
                                <p:cTn id="40" presetID="2" presetClass="entr" presetSubtype="8" decel="10000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630" fill="hold"/>
                                        <p:tgtEl>
                                          <p:spTgt spid="17"/>
                                        </p:tgtEl>
                                        <p:attrNameLst>
                                          <p:attrName>ppt_x</p:attrName>
                                        </p:attrNameLst>
                                      </p:cBhvr>
                                      <p:tavLst>
                                        <p:tav tm="0">
                                          <p:val>
                                            <p:strVal val="0-#ppt_w/2"/>
                                          </p:val>
                                        </p:tav>
                                        <p:tav tm="100000">
                                          <p:val>
                                            <p:strVal val="#ppt_x"/>
                                          </p:val>
                                        </p:tav>
                                      </p:tavLst>
                                    </p:anim>
                                    <p:anim calcmode="lin" valueType="num">
                                      <p:cBhvr additive="base">
                                        <p:cTn id="43" dur="63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1130"/>
                            </p:stCondLst>
                            <p:childTnLst>
                              <p:par>
                                <p:cTn id="45" presetID="2" presetClass="entr" presetSubtype="8" decel="10000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630" fill="hold"/>
                                        <p:tgtEl>
                                          <p:spTgt spid="28"/>
                                        </p:tgtEl>
                                        <p:attrNameLst>
                                          <p:attrName>ppt_x</p:attrName>
                                        </p:attrNameLst>
                                      </p:cBhvr>
                                      <p:tavLst>
                                        <p:tav tm="0">
                                          <p:val>
                                            <p:strVal val="0-#ppt_w/2"/>
                                          </p:val>
                                        </p:tav>
                                        <p:tav tm="100000">
                                          <p:val>
                                            <p:strVal val="#ppt_x"/>
                                          </p:val>
                                        </p:tav>
                                      </p:tavLst>
                                    </p:anim>
                                    <p:anim calcmode="lin" valueType="num">
                                      <p:cBhvr additive="base">
                                        <p:cTn id="48" dur="630" fill="hold"/>
                                        <p:tgtEl>
                                          <p:spTgt spid="28"/>
                                        </p:tgtEl>
                                        <p:attrNameLst>
                                          <p:attrName>ppt_y</p:attrName>
                                        </p:attrNameLst>
                                      </p:cBhvr>
                                      <p:tavLst>
                                        <p:tav tm="0">
                                          <p:val>
                                            <p:strVal val="#ppt_y"/>
                                          </p:val>
                                        </p:tav>
                                        <p:tav tm="100000">
                                          <p:val>
                                            <p:strVal val="#ppt_y"/>
                                          </p:val>
                                        </p:tav>
                                      </p:tavLst>
                                    </p:anim>
                                  </p:childTnLst>
                                </p:cTn>
                              </p:par>
                            </p:childTnLst>
                          </p:cTn>
                        </p:par>
                        <p:par>
                          <p:cTn id="49" fill="hold">
                            <p:stCondLst>
                              <p:cond delay="1760"/>
                            </p:stCondLst>
                            <p:childTnLst>
                              <p:par>
                                <p:cTn id="50" presetID="2" presetClass="entr" presetSubtype="8" decel="10000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750" fill="hold"/>
                                        <p:tgtEl>
                                          <p:spTgt spid="14"/>
                                        </p:tgtEl>
                                        <p:attrNameLst>
                                          <p:attrName>ppt_x</p:attrName>
                                        </p:attrNameLst>
                                      </p:cBhvr>
                                      <p:tavLst>
                                        <p:tav tm="0">
                                          <p:val>
                                            <p:strVal val="0-#ppt_w/2"/>
                                          </p:val>
                                        </p:tav>
                                        <p:tav tm="100000">
                                          <p:val>
                                            <p:strVal val="#ppt_x"/>
                                          </p:val>
                                        </p:tav>
                                      </p:tavLst>
                                    </p:anim>
                                    <p:anim calcmode="lin" valueType="num">
                                      <p:cBhvr additive="base">
                                        <p:cTn id="53"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10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xEl>
                                              <p:pRg st="0" end="0"/>
                                            </p:txEl>
                                          </p:spTgt>
                                        </p:tgtEl>
                                        <p:attrNameLst>
                                          <p:attrName>style.visibility</p:attrName>
                                        </p:attrNameLst>
                                      </p:cBhvr>
                                      <p:to>
                                        <p:strVal val="visible"/>
                                      </p:to>
                                    </p:set>
                                    <p:animEffect transition="in" filter="fade">
                                      <p:cBhvr>
                                        <p:cTn id="62" dur="500"/>
                                        <p:tgtEl>
                                          <p:spTgt spid="16">
                                            <p:txEl>
                                              <p:pRg st="0" end="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6">
                                            <p:txEl>
                                              <p:pRg st="1" end="1"/>
                                            </p:txEl>
                                          </p:spTgt>
                                        </p:tgtEl>
                                        <p:attrNameLst>
                                          <p:attrName>style.visibility</p:attrName>
                                        </p:attrNameLst>
                                      </p:cBhvr>
                                      <p:to>
                                        <p:strVal val="visible"/>
                                      </p:to>
                                    </p:set>
                                    <p:animEffect transition="in" filter="fade">
                                      <p:cBhvr>
                                        <p:cTn id="65"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044362" y="2785055"/>
            <a:ext cx="2147590" cy="822960"/>
            <a:chOff x="8732837" y="1859146"/>
            <a:chExt cx="2147590" cy="822960"/>
          </a:xfrm>
        </p:grpSpPr>
        <p:sp>
          <p:nvSpPr>
            <p:cNvPr id="22" name="Rectangle 21"/>
            <p:cNvSpPr/>
            <p:nvPr/>
          </p:nvSpPr>
          <p:spPr>
            <a:xfrm>
              <a:off x="8732837" y="1859146"/>
              <a:ext cx="2061202"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defRPr/>
              </a:pPr>
              <a:r>
                <a:rPr lang="en-US" kern="0" dirty="0" smtClean="0">
                  <a:gradFill>
                    <a:gsLst>
                      <a:gs pos="10976">
                        <a:schemeClr val="tx1"/>
                      </a:gs>
                      <a:gs pos="47000">
                        <a:schemeClr val="tx1"/>
                      </a:gs>
                    </a:gsLst>
                    <a:lin ang="5400000" scaled="0"/>
                  </a:gradFill>
                </a:rPr>
                <a:t>Send mail</a:t>
              </a:r>
              <a:endParaRPr lang="en-US" kern="0" dirty="0">
                <a:gradFill>
                  <a:gsLst>
                    <a:gs pos="10976">
                      <a:schemeClr val="tx1"/>
                    </a:gs>
                    <a:gs pos="47000">
                      <a:schemeClr val="tx1"/>
                    </a:gs>
                  </a:gsLst>
                  <a:lin ang="5400000" scaled="0"/>
                </a:gradFill>
              </a:endParaRPr>
            </a:p>
          </p:txBody>
        </p:sp>
        <p:sp>
          <p:nvSpPr>
            <p:cNvPr id="24" name="Rectangle 23"/>
            <p:cNvSpPr/>
            <p:nvPr/>
          </p:nvSpPr>
          <p:spPr bwMode="auto">
            <a:xfrm>
              <a:off x="10750117" y="1859146"/>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08" name="Rectangle 107"/>
          <p:cNvSpPr/>
          <p:nvPr/>
        </p:nvSpPr>
        <p:spPr bwMode="auto">
          <a:xfrm>
            <a:off x="-26838" y="1364550"/>
            <a:ext cx="10055854" cy="39615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4" name="Straight Arrow Connector 73"/>
          <p:cNvCxnSpPr>
            <a:stCxn id="41" idx="1"/>
            <a:endCxn id="22" idx="1"/>
          </p:cNvCxnSpPr>
          <p:nvPr/>
        </p:nvCxnSpPr>
        <p:spPr>
          <a:xfrm flipV="1">
            <a:off x="9531430" y="3196535"/>
            <a:ext cx="512932" cy="8619"/>
          </a:xfrm>
          <a:prstGeom prst="straightConnector1">
            <a:avLst/>
          </a:prstGeom>
          <a:ln w="53975" cap="sq">
            <a:solidFill>
              <a:schemeClr val="bg1">
                <a:lumMod val="50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7707270" y="2793674"/>
            <a:ext cx="1954470" cy="822960"/>
            <a:chOff x="5034157" y="2793674"/>
            <a:chExt cx="1954470" cy="822960"/>
          </a:xfrm>
        </p:grpSpPr>
        <p:sp>
          <p:nvSpPr>
            <p:cNvPr id="40" name="Rectangle 39"/>
            <p:cNvSpPr/>
            <p:nvPr/>
          </p:nvSpPr>
          <p:spPr>
            <a:xfrm>
              <a:off x="5034157" y="2793674"/>
              <a:ext cx="1856232"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r>
                <a:rPr lang="en-US" kern="0" dirty="0" smtClean="0">
                  <a:gradFill>
                    <a:gsLst>
                      <a:gs pos="10976">
                        <a:schemeClr val="tx1"/>
                      </a:gs>
                      <a:gs pos="47000">
                        <a:schemeClr val="tx1"/>
                      </a:gs>
                    </a:gsLst>
                    <a:lin ang="5400000" scaled="0"/>
                  </a:gradFill>
                </a:rPr>
                <a:t>Merge reports</a:t>
              </a:r>
              <a:endParaRPr lang="en-US" kern="0" dirty="0">
                <a:gradFill>
                  <a:gsLst>
                    <a:gs pos="10976">
                      <a:schemeClr val="tx1"/>
                    </a:gs>
                    <a:gs pos="47000">
                      <a:schemeClr val="tx1"/>
                    </a:gs>
                  </a:gsLst>
                  <a:lin ang="5400000" scaled="0"/>
                </a:gradFill>
              </a:endParaRPr>
            </a:p>
          </p:txBody>
        </p:sp>
        <p:sp>
          <p:nvSpPr>
            <p:cNvPr id="41" name="Rectangle 40"/>
            <p:cNvSpPr/>
            <p:nvPr/>
          </p:nvSpPr>
          <p:spPr bwMode="auto">
            <a:xfrm>
              <a:off x="6858317" y="2793674"/>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06" name="Rectangle 105"/>
          <p:cNvSpPr/>
          <p:nvPr/>
        </p:nvSpPr>
        <p:spPr bwMode="auto">
          <a:xfrm>
            <a:off x="-26839" y="1364550"/>
            <a:ext cx="7734109" cy="39615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63" name="Straight Arrow Connector 62"/>
          <p:cNvCxnSpPr>
            <a:stCxn id="56" idx="1"/>
            <a:endCxn id="40" idx="1"/>
          </p:cNvCxnSpPr>
          <p:nvPr/>
        </p:nvCxnSpPr>
        <p:spPr>
          <a:xfrm>
            <a:off x="7194339" y="2073715"/>
            <a:ext cx="512931" cy="1131439"/>
          </a:xfrm>
          <a:prstGeom prst="straightConnector1">
            <a:avLst/>
          </a:prstGeom>
          <a:ln w="53975" cap="sq">
            <a:solidFill>
              <a:schemeClr val="bg1">
                <a:lumMod val="50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40" idx="1"/>
          </p:cNvCxnSpPr>
          <p:nvPr/>
        </p:nvCxnSpPr>
        <p:spPr>
          <a:xfrm flipV="1">
            <a:off x="7302490" y="3205154"/>
            <a:ext cx="404780" cy="1240348"/>
          </a:xfrm>
          <a:prstGeom prst="straightConnector1">
            <a:avLst/>
          </a:prstGeom>
          <a:ln w="53975" cap="sq">
            <a:solidFill>
              <a:schemeClr val="bg1">
                <a:lumMod val="50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5177059" y="3969702"/>
            <a:ext cx="2151685" cy="822960"/>
            <a:chOff x="8732836" y="4166613"/>
            <a:chExt cx="2151685" cy="822960"/>
          </a:xfrm>
        </p:grpSpPr>
        <p:sp>
          <p:nvSpPr>
            <p:cNvPr id="58" name="Rectangle 57"/>
            <p:cNvSpPr/>
            <p:nvPr/>
          </p:nvSpPr>
          <p:spPr>
            <a:xfrm>
              <a:off x="8732836" y="4166613"/>
              <a:ext cx="2088423"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defRPr/>
              </a:pPr>
              <a:r>
                <a:rPr lang="en-US" kern="0" dirty="0" smtClean="0">
                  <a:gradFill>
                    <a:gsLst>
                      <a:gs pos="10976">
                        <a:schemeClr val="tx1"/>
                      </a:gs>
                      <a:gs pos="47000">
                        <a:schemeClr val="tx1"/>
                      </a:gs>
                    </a:gsLst>
                    <a:lin ang="5400000" scaled="0"/>
                  </a:gradFill>
                </a:rPr>
                <a:t>Facebook digest</a:t>
              </a:r>
              <a:endParaRPr lang="en-US" kern="0" dirty="0">
                <a:gradFill>
                  <a:gsLst>
                    <a:gs pos="10976">
                      <a:schemeClr val="tx1"/>
                    </a:gs>
                    <a:gs pos="47000">
                      <a:schemeClr val="tx1"/>
                    </a:gs>
                  </a:gsLst>
                  <a:lin ang="5400000" scaled="0"/>
                </a:gradFill>
              </a:endParaRPr>
            </a:p>
          </p:txBody>
        </p:sp>
        <p:sp>
          <p:nvSpPr>
            <p:cNvPr id="59" name="Rectangle 58"/>
            <p:cNvSpPr/>
            <p:nvPr/>
          </p:nvSpPr>
          <p:spPr bwMode="auto">
            <a:xfrm>
              <a:off x="10754211" y="4166613"/>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54" name="Group 53"/>
          <p:cNvGrpSpPr/>
          <p:nvPr/>
        </p:nvGrpSpPr>
        <p:grpSpPr>
          <a:xfrm>
            <a:off x="5177059" y="1662235"/>
            <a:ext cx="2147590" cy="822960"/>
            <a:chOff x="8732837" y="1859146"/>
            <a:chExt cx="2147590" cy="822960"/>
          </a:xfrm>
        </p:grpSpPr>
        <p:sp>
          <p:nvSpPr>
            <p:cNvPr id="55" name="Rectangle 54"/>
            <p:cNvSpPr/>
            <p:nvPr/>
          </p:nvSpPr>
          <p:spPr>
            <a:xfrm>
              <a:off x="8732837" y="1859146"/>
              <a:ext cx="2021716"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defRPr/>
              </a:pPr>
              <a:r>
                <a:rPr lang="en-US" kern="0" dirty="0" smtClean="0">
                  <a:gradFill>
                    <a:gsLst>
                      <a:gs pos="10976">
                        <a:schemeClr val="tx1"/>
                      </a:gs>
                      <a:gs pos="47000">
                        <a:schemeClr val="tx1"/>
                      </a:gs>
                    </a:gsLst>
                    <a:lin ang="5400000" scaled="0"/>
                  </a:gradFill>
                </a:rPr>
                <a:t>Twitter digest</a:t>
              </a:r>
              <a:endParaRPr lang="en-US" kern="0" dirty="0">
                <a:gradFill>
                  <a:gsLst>
                    <a:gs pos="10976">
                      <a:schemeClr val="tx1"/>
                    </a:gs>
                    <a:gs pos="47000">
                      <a:schemeClr val="tx1"/>
                    </a:gs>
                  </a:gsLst>
                  <a:lin ang="5400000" scaled="0"/>
                </a:gradFill>
              </a:endParaRPr>
            </a:p>
          </p:txBody>
        </p:sp>
        <p:sp>
          <p:nvSpPr>
            <p:cNvPr id="56" name="Rectangle 55"/>
            <p:cNvSpPr/>
            <p:nvPr/>
          </p:nvSpPr>
          <p:spPr bwMode="auto">
            <a:xfrm>
              <a:off x="10750117" y="1859146"/>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07" name="Rectangle 106"/>
          <p:cNvSpPr/>
          <p:nvPr/>
        </p:nvSpPr>
        <p:spPr bwMode="auto">
          <a:xfrm>
            <a:off x="-26838" y="1364550"/>
            <a:ext cx="5203898" cy="39615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62" name="Straight Arrow Connector 61"/>
          <p:cNvCxnSpPr>
            <a:stCxn id="49" idx="3"/>
            <a:endCxn id="55" idx="1"/>
          </p:cNvCxnSpPr>
          <p:nvPr/>
        </p:nvCxnSpPr>
        <p:spPr>
          <a:xfrm>
            <a:off x="4668564" y="2073715"/>
            <a:ext cx="508495" cy="0"/>
          </a:xfrm>
          <a:prstGeom prst="straightConnector1">
            <a:avLst/>
          </a:prstGeom>
          <a:ln w="53975" cap="sq">
            <a:solidFill>
              <a:schemeClr val="bg1">
                <a:lumMod val="50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532243" y="4381182"/>
            <a:ext cx="627409" cy="0"/>
          </a:xfrm>
          <a:prstGeom prst="straightConnector1">
            <a:avLst/>
          </a:prstGeom>
          <a:ln w="53975" cap="sq">
            <a:solidFill>
              <a:schemeClr val="bg1">
                <a:lumMod val="50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2646848" y="1662235"/>
            <a:ext cx="2147590" cy="822960"/>
            <a:chOff x="8732837" y="1859146"/>
            <a:chExt cx="2147590" cy="822960"/>
          </a:xfrm>
        </p:grpSpPr>
        <p:sp>
          <p:nvSpPr>
            <p:cNvPr id="49" name="Rectangle 48"/>
            <p:cNvSpPr/>
            <p:nvPr/>
          </p:nvSpPr>
          <p:spPr>
            <a:xfrm>
              <a:off x="8732837" y="1859146"/>
              <a:ext cx="2021716"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defRPr/>
              </a:pPr>
              <a:r>
                <a:rPr lang="en-US" kern="0" dirty="0" smtClean="0">
                  <a:gradFill>
                    <a:gsLst>
                      <a:gs pos="10976">
                        <a:schemeClr val="tx1"/>
                      </a:gs>
                      <a:gs pos="47000">
                        <a:schemeClr val="tx1"/>
                      </a:gs>
                    </a:gsLst>
                    <a:lin ang="5400000" scaled="0"/>
                  </a:gradFill>
                </a:rPr>
                <a:t>Search Twitter</a:t>
              </a:r>
              <a:endParaRPr lang="en-US" kern="0" dirty="0">
                <a:gradFill>
                  <a:gsLst>
                    <a:gs pos="10976">
                      <a:schemeClr val="tx1"/>
                    </a:gs>
                    <a:gs pos="47000">
                      <a:schemeClr val="tx1"/>
                    </a:gs>
                  </a:gsLst>
                  <a:lin ang="5400000" scaled="0"/>
                </a:gradFill>
              </a:endParaRPr>
            </a:p>
          </p:txBody>
        </p:sp>
        <p:sp>
          <p:nvSpPr>
            <p:cNvPr id="50" name="Rectangle 49"/>
            <p:cNvSpPr/>
            <p:nvPr/>
          </p:nvSpPr>
          <p:spPr bwMode="auto">
            <a:xfrm>
              <a:off x="10750117" y="1859146"/>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51" name="Group 50"/>
          <p:cNvGrpSpPr/>
          <p:nvPr/>
        </p:nvGrpSpPr>
        <p:grpSpPr>
          <a:xfrm>
            <a:off x="2660996" y="3969702"/>
            <a:ext cx="2138037" cy="822960"/>
            <a:chOff x="8705540" y="4166613"/>
            <a:chExt cx="2138037" cy="822960"/>
          </a:xfrm>
        </p:grpSpPr>
        <p:sp>
          <p:nvSpPr>
            <p:cNvPr id="52" name="Rectangle 51"/>
            <p:cNvSpPr/>
            <p:nvPr/>
          </p:nvSpPr>
          <p:spPr>
            <a:xfrm>
              <a:off x="8705540" y="4166613"/>
              <a:ext cx="2088423"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defRPr/>
              </a:pPr>
              <a:r>
                <a:rPr lang="en-US" kern="0" dirty="0" smtClean="0">
                  <a:gradFill>
                    <a:gsLst>
                      <a:gs pos="10976">
                        <a:schemeClr val="tx1"/>
                      </a:gs>
                      <a:gs pos="47000">
                        <a:schemeClr val="tx1"/>
                      </a:gs>
                    </a:gsLst>
                    <a:lin ang="5400000" scaled="0"/>
                  </a:gradFill>
                </a:rPr>
                <a:t>Search Facebook</a:t>
              </a:r>
              <a:endParaRPr lang="en-US" kern="0" dirty="0">
                <a:gradFill>
                  <a:gsLst>
                    <a:gs pos="10976">
                      <a:schemeClr val="tx1"/>
                    </a:gs>
                    <a:gs pos="47000">
                      <a:schemeClr val="tx1"/>
                    </a:gs>
                  </a:gsLst>
                  <a:lin ang="5400000" scaled="0"/>
                </a:gradFill>
              </a:endParaRPr>
            </a:p>
          </p:txBody>
        </p:sp>
        <p:sp>
          <p:nvSpPr>
            <p:cNvPr id="53" name="Rectangle 52"/>
            <p:cNvSpPr/>
            <p:nvPr/>
          </p:nvSpPr>
          <p:spPr bwMode="auto">
            <a:xfrm>
              <a:off x="10713267" y="4166613"/>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04" name="Rectangle 103"/>
          <p:cNvSpPr/>
          <p:nvPr/>
        </p:nvSpPr>
        <p:spPr bwMode="auto">
          <a:xfrm>
            <a:off x="-26838" y="1364550"/>
            <a:ext cx="2687834" cy="39615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Arrow Connector 20"/>
          <p:cNvCxnSpPr/>
          <p:nvPr/>
        </p:nvCxnSpPr>
        <p:spPr>
          <a:xfrm flipV="1">
            <a:off x="6687252" y="2590018"/>
            <a:ext cx="2011680" cy="1023257"/>
          </a:xfrm>
          <a:prstGeom prst="straightConnector1">
            <a:avLst/>
          </a:prstGeom>
          <a:solidFill>
            <a:srgbClr val="A5A5A5"/>
          </a:solidFill>
          <a:ln w="50800" cap="flat" cmpd="sng" algn="ctr">
            <a:noFill/>
            <a:prstDash val="solid"/>
            <a:miter lim="800000"/>
            <a:tailEnd type="triangle"/>
          </a:ln>
          <a:effectLst/>
        </p:spPr>
      </p:cxnSp>
      <p:sp>
        <p:nvSpPr>
          <p:cNvPr id="2" name="Title 1"/>
          <p:cNvSpPr>
            <a:spLocks noGrp="1"/>
          </p:cNvSpPr>
          <p:nvPr>
            <p:ph type="title"/>
          </p:nvPr>
        </p:nvSpPr>
        <p:spPr>
          <a:xfrm>
            <a:off x="308803" y="334343"/>
            <a:ext cx="11889564" cy="917575"/>
          </a:xfrm>
        </p:spPr>
        <p:txBody>
          <a:bodyPr/>
          <a:lstStyle/>
          <a:p>
            <a:r>
              <a:rPr lang="en-US" dirty="0" smtClean="0"/>
              <a:t>Scatter-Gather</a:t>
            </a:r>
            <a:endParaRPr lang="en-US" dirty="0"/>
          </a:p>
        </p:txBody>
      </p:sp>
      <p:cxnSp>
        <p:nvCxnSpPr>
          <p:cNvPr id="4" name="Straight Arrow Connector 3"/>
          <p:cNvCxnSpPr/>
          <p:nvPr/>
        </p:nvCxnSpPr>
        <p:spPr>
          <a:xfrm flipV="1">
            <a:off x="2093214" y="3550909"/>
            <a:ext cx="2011680" cy="29709"/>
          </a:xfrm>
          <a:prstGeom prst="straightConnector1">
            <a:avLst/>
          </a:prstGeom>
          <a:solidFill>
            <a:srgbClr val="A5A5A5"/>
          </a:solidFill>
          <a:ln w="50800" cap="flat" cmpd="sng" algn="ctr">
            <a:noFill/>
            <a:prstDash val="solid"/>
            <a:miter lim="800000"/>
            <a:tailEnd type="triangle"/>
          </a:ln>
          <a:effectLst/>
        </p:spPr>
      </p:cxnSp>
      <p:cxnSp>
        <p:nvCxnSpPr>
          <p:cNvPr id="8" name="Straight Arrow Connector 7"/>
          <p:cNvCxnSpPr/>
          <p:nvPr/>
        </p:nvCxnSpPr>
        <p:spPr>
          <a:xfrm>
            <a:off x="4374355" y="3550909"/>
            <a:ext cx="2011680" cy="62366"/>
          </a:xfrm>
          <a:prstGeom prst="straightConnector1">
            <a:avLst/>
          </a:prstGeom>
          <a:solidFill>
            <a:srgbClr val="A5A5A5"/>
          </a:solidFill>
          <a:ln w="50800" cap="flat" cmpd="sng" algn="ctr">
            <a:noFill/>
            <a:prstDash val="solid"/>
            <a:miter lim="800000"/>
            <a:tailEnd type="triangle"/>
          </a:ln>
          <a:effectLst/>
        </p:spPr>
      </p:cxnSp>
      <p:cxnSp>
        <p:nvCxnSpPr>
          <p:cNvPr id="25" name="Straight Arrow Connector 24"/>
          <p:cNvCxnSpPr/>
          <p:nvPr/>
        </p:nvCxnSpPr>
        <p:spPr>
          <a:xfrm>
            <a:off x="6673604" y="3613275"/>
            <a:ext cx="2011680" cy="1284210"/>
          </a:xfrm>
          <a:prstGeom prst="straightConnector1">
            <a:avLst/>
          </a:prstGeom>
          <a:solidFill>
            <a:srgbClr val="A5A5A5"/>
          </a:solidFill>
          <a:ln w="50800" cap="flat" cmpd="sng" algn="ctr">
            <a:noFill/>
            <a:prstDash val="solid"/>
            <a:miter lim="800000"/>
            <a:tailEnd type="triangle"/>
          </a:ln>
          <a:effectLst/>
        </p:spPr>
      </p:cxnSp>
      <p:sp>
        <p:nvSpPr>
          <p:cNvPr id="16" name="Rectangle 15"/>
          <p:cNvSpPr/>
          <p:nvPr/>
        </p:nvSpPr>
        <p:spPr bwMode="auto">
          <a:xfrm>
            <a:off x="0" y="5326063"/>
            <a:ext cx="12466637" cy="167640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92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ea typeface="Segoe UI" pitchFamily="34" charset="0"/>
                <a:cs typeface="Segoe UI" pitchFamily="34" charset="0"/>
              </a:rPr>
              <a:t>Scheduler</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ea typeface="Segoe UI" pitchFamily="34" charset="0"/>
                <a:cs typeface="Segoe UI" pitchFamily="34" charset="0"/>
              </a:rPr>
              <a:t>Parallel execution</a:t>
            </a:r>
            <a:endParaRPr lang="en-US" sz="2400" dirty="0">
              <a:gradFill>
                <a:gsLst>
                  <a:gs pos="0">
                    <a:srgbClr val="FFFFFF"/>
                  </a:gs>
                  <a:gs pos="100000">
                    <a:srgbClr val="FFFFFF"/>
                  </a:gs>
                </a:gsLst>
                <a:lin ang="5400000" scaled="0"/>
              </a:gra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ea typeface="Segoe UI" pitchFamily="34" charset="0"/>
                <a:cs typeface="Segoe UI" pitchFamily="34" charset="0"/>
              </a:rPr>
              <a:t>Custom code</a:t>
            </a:r>
          </a:p>
          <a:p>
            <a:pPr marL="287338" indent="-287338" defTabSz="932472" fontAlgn="base">
              <a:lnSpc>
                <a:spcPct val="90000"/>
              </a:lnSpc>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ea typeface="Segoe UI" pitchFamily="34" charset="0"/>
                <a:cs typeface="Segoe UI" pitchFamily="34" charset="0"/>
              </a:rPr>
              <a:t>More </a:t>
            </a:r>
            <a:r>
              <a:rPr lang="en-US" sz="2400" dirty="0" smtClean="0">
                <a:gradFill>
                  <a:gsLst>
                    <a:gs pos="0">
                      <a:srgbClr val="FFFFFF"/>
                    </a:gs>
                    <a:gs pos="100000">
                      <a:srgbClr val="FFFFFF"/>
                    </a:gs>
                  </a:gsLst>
                  <a:lin ang="5400000" scaled="0"/>
                </a:gradFill>
                <a:ea typeface="Segoe UI" pitchFamily="34" charset="0"/>
                <a:cs typeface="Segoe UI" pitchFamily="34" charset="0"/>
              </a:rPr>
              <a:t>connectivity!</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60" name="Straight Arrow Connector 59"/>
          <p:cNvCxnSpPr>
            <a:stCxn id="6" idx="1"/>
            <a:endCxn id="49" idx="1"/>
          </p:cNvCxnSpPr>
          <p:nvPr/>
        </p:nvCxnSpPr>
        <p:spPr>
          <a:xfrm flipV="1">
            <a:off x="2120269" y="2073715"/>
            <a:ext cx="526579" cy="1131439"/>
          </a:xfrm>
          <a:prstGeom prst="straightConnector1">
            <a:avLst/>
          </a:prstGeom>
          <a:ln w="53975" cap="sq">
            <a:solidFill>
              <a:schemeClr val="bg1">
                <a:lumMod val="50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6" idx="1"/>
            <a:endCxn id="52" idx="1"/>
          </p:cNvCxnSpPr>
          <p:nvPr/>
        </p:nvCxnSpPr>
        <p:spPr>
          <a:xfrm>
            <a:off x="2120269" y="3205154"/>
            <a:ext cx="540727" cy="1176028"/>
          </a:xfrm>
          <a:prstGeom prst="straightConnector1">
            <a:avLst/>
          </a:prstGeom>
          <a:ln w="53975" cap="sq">
            <a:solidFill>
              <a:schemeClr val="bg1">
                <a:lumMod val="50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287727" y="2793674"/>
            <a:ext cx="1962852" cy="822960"/>
            <a:chOff x="301375" y="2793674"/>
            <a:chExt cx="1962852" cy="822960"/>
          </a:xfrm>
        </p:grpSpPr>
        <p:sp>
          <p:nvSpPr>
            <p:cNvPr id="3" name="Rectangle 2"/>
            <p:cNvSpPr/>
            <p:nvPr/>
          </p:nvSpPr>
          <p:spPr>
            <a:xfrm>
              <a:off x="301375" y="2793674"/>
              <a:ext cx="1859837"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r>
                <a:rPr lang="en-US" kern="0" dirty="0" smtClean="0">
                  <a:gradFill>
                    <a:gsLst>
                      <a:gs pos="10976">
                        <a:schemeClr val="tx1"/>
                      </a:gs>
                      <a:gs pos="47000">
                        <a:schemeClr val="tx1"/>
                      </a:gs>
                    </a:gsLst>
                    <a:lin ang="5400000" scaled="0"/>
                  </a:gradFill>
                </a:rPr>
                <a:t>Scheduler</a:t>
              </a:r>
              <a:endParaRPr lang="en-US" kern="0" dirty="0">
                <a:gradFill>
                  <a:gsLst>
                    <a:gs pos="10976">
                      <a:schemeClr val="tx1"/>
                    </a:gs>
                    <a:gs pos="47000">
                      <a:schemeClr val="tx1"/>
                    </a:gs>
                  </a:gsLst>
                  <a:lin ang="5400000" scaled="0"/>
                </a:gradFill>
              </a:endParaRPr>
            </a:p>
          </p:txBody>
        </p:sp>
        <p:sp>
          <p:nvSpPr>
            <p:cNvPr id="6" name="Rectangle 5"/>
            <p:cNvSpPr/>
            <p:nvPr/>
          </p:nvSpPr>
          <p:spPr bwMode="auto">
            <a:xfrm>
              <a:off x="2133917" y="2793674"/>
              <a:ext cx="130310" cy="82296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3" name="Rectangle 32"/>
          <p:cNvSpPr/>
          <p:nvPr/>
        </p:nvSpPr>
        <p:spPr bwMode="auto">
          <a:xfrm>
            <a:off x="-209301" y="2087353"/>
            <a:ext cx="483938" cy="186711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146" name="Picture 2" descr="http://www.iconsdownload.net/icons/256/3099-spli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390632" y="2881788"/>
            <a:ext cx="515282" cy="51528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www.iconsdownload.net/icons/256/3099-spli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874772" y="2900007"/>
            <a:ext cx="515282" cy="51528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simpleicon.com/wp-content/uploads/Code-Optimiz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175" y="987161"/>
            <a:ext cx="881062" cy="88106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http://simpleicon.com/wp-content/uploads/Code-Optimiz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643" y="3262471"/>
            <a:ext cx="881062" cy="88106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http://simpleicon.com/wp-content/uploads/Code-Optimiz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75" y="2057621"/>
            <a:ext cx="881062" cy="8810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http://www.pd4pic.com/images800_/flat-icon-connector-theme-ac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39208" y="2196798"/>
            <a:ext cx="610313" cy="63453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http://www.pd4pic.com/images800_/flat-icon-connector-theme-ac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89" y="3389702"/>
            <a:ext cx="600891" cy="62473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http://www.pd4pic.com/images800_/flat-icon-connector-theme-ac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256" y="1114530"/>
            <a:ext cx="598020" cy="62175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simpleicon.com/wp-content/uploads/stopwatch-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9473" y="2125662"/>
            <a:ext cx="728662" cy="72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358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down)">
                                      <p:cBhvr>
                                        <p:cTn id="16" dur="500"/>
                                        <p:tgtEl>
                                          <p:spTgt spid="60"/>
                                        </p:tgtEl>
                                      </p:cBhvr>
                                    </p:animEffect>
                                  </p:childTnLst>
                                </p:cTn>
                              </p:par>
                              <p:par>
                                <p:cTn id="17" presetID="22" presetClass="entr" presetSubtype="1"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up)">
                                      <p:cBhvr>
                                        <p:cTn id="19" dur="500"/>
                                        <p:tgtEl>
                                          <p:spTgt spid="61"/>
                                        </p:tgtEl>
                                      </p:cBhvr>
                                    </p:animEffect>
                                  </p:childTnLst>
                                </p:cTn>
                              </p:par>
                            </p:childTnLst>
                          </p:cTn>
                        </p:par>
                        <p:par>
                          <p:cTn id="20" fill="hold">
                            <p:stCondLst>
                              <p:cond delay="500"/>
                            </p:stCondLst>
                            <p:childTnLst>
                              <p:par>
                                <p:cTn id="21" presetID="2" presetClass="entr" presetSubtype="8" decel="10000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0-#ppt_w/2"/>
                                          </p:val>
                                        </p:tav>
                                        <p:tav tm="100000">
                                          <p:val>
                                            <p:strVal val="#ppt_x"/>
                                          </p:val>
                                        </p:tav>
                                      </p:tavLst>
                                    </p:anim>
                                    <p:anim calcmode="lin" valueType="num">
                                      <p:cBhvr additive="base">
                                        <p:cTn id="24" dur="500" fill="hold"/>
                                        <p:tgtEl>
                                          <p:spTgt spid="48"/>
                                        </p:tgtEl>
                                        <p:attrNameLst>
                                          <p:attrName>ppt_y</p:attrName>
                                        </p:attrNameLst>
                                      </p:cBhvr>
                                      <p:tavLst>
                                        <p:tav tm="0">
                                          <p:val>
                                            <p:strVal val="#ppt_y"/>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par>
                                <p:cTn id="27" presetID="2" presetClass="entr" presetSubtype="8" decel="10000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0-#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61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8" decel="100000" fill="hold" nodeType="clickEffect">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cBhvr additive="base">
                                        <p:cTn id="44" dur="500" fill="hold"/>
                                        <p:tgtEl>
                                          <p:spTgt spid="65"/>
                                        </p:tgtEl>
                                        <p:attrNameLst>
                                          <p:attrName>ppt_x</p:attrName>
                                        </p:attrNameLst>
                                      </p:cBhvr>
                                      <p:tavLst>
                                        <p:tav tm="0">
                                          <p:val>
                                            <p:strVal val="0-#ppt_w/2"/>
                                          </p:val>
                                        </p:tav>
                                        <p:tav tm="100000">
                                          <p:val>
                                            <p:strVal val="#ppt_x"/>
                                          </p:val>
                                        </p:tav>
                                      </p:tavLst>
                                    </p:anim>
                                    <p:anim calcmode="lin" valueType="num">
                                      <p:cBhvr additive="base">
                                        <p:cTn id="45" dur="500" fill="hold"/>
                                        <p:tgtEl>
                                          <p:spTgt spid="65"/>
                                        </p:tgtEl>
                                        <p:attrNameLst>
                                          <p:attrName>ppt_y</p:attrName>
                                        </p:attrNameLst>
                                      </p:cBhvr>
                                      <p:tavLst>
                                        <p:tav tm="0">
                                          <p:val>
                                            <p:strVal val="#ppt_y"/>
                                          </p:val>
                                        </p:tav>
                                        <p:tav tm="100000">
                                          <p:val>
                                            <p:strVal val="#ppt_y"/>
                                          </p:val>
                                        </p:tav>
                                      </p:tavLst>
                                    </p:anim>
                                  </p:childTnLst>
                                </p:cTn>
                              </p:par>
                              <p:par>
                                <p:cTn id="46" presetID="2" presetClass="entr" presetSubtype="8" decel="100000" fill="hold" nodeType="with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additive="base">
                                        <p:cTn id="48" dur="500" fill="hold"/>
                                        <p:tgtEl>
                                          <p:spTgt spid="62"/>
                                        </p:tgtEl>
                                        <p:attrNameLst>
                                          <p:attrName>ppt_x</p:attrName>
                                        </p:attrNameLst>
                                      </p:cBhvr>
                                      <p:tavLst>
                                        <p:tav tm="0">
                                          <p:val>
                                            <p:strVal val="0-#ppt_w/2"/>
                                          </p:val>
                                        </p:tav>
                                        <p:tav tm="100000">
                                          <p:val>
                                            <p:strVal val="#ppt_x"/>
                                          </p:val>
                                        </p:tav>
                                      </p:tavLst>
                                    </p:anim>
                                    <p:anim calcmode="lin" valueType="num">
                                      <p:cBhvr additive="base">
                                        <p:cTn id="49" dur="500" fill="hold"/>
                                        <p:tgtEl>
                                          <p:spTgt spid="62"/>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2" presetClass="entr" presetSubtype="8" decel="100000" fill="hold" nodeType="after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630" fill="hold"/>
                                        <p:tgtEl>
                                          <p:spTgt spid="57"/>
                                        </p:tgtEl>
                                        <p:attrNameLst>
                                          <p:attrName>ppt_x</p:attrName>
                                        </p:attrNameLst>
                                      </p:cBhvr>
                                      <p:tavLst>
                                        <p:tav tm="0">
                                          <p:val>
                                            <p:strVal val="0-#ppt_w/2"/>
                                          </p:val>
                                        </p:tav>
                                        <p:tav tm="100000">
                                          <p:val>
                                            <p:strVal val="#ppt_x"/>
                                          </p:val>
                                        </p:tav>
                                      </p:tavLst>
                                    </p:anim>
                                    <p:anim calcmode="lin" valueType="num">
                                      <p:cBhvr additive="base">
                                        <p:cTn id="54" dur="630" fill="hold"/>
                                        <p:tgtEl>
                                          <p:spTgt spid="57"/>
                                        </p:tgtEl>
                                        <p:attrNameLst>
                                          <p:attrName>ppt_y</p:attrName>
                                        </p:attrNameLst>
                                      </p:cBhvr>
                                      <p:tavLst>
                                        <p:tav tm="0">
                                          <p:val>
                                            <p:strVal val="#ppt_y"/>
                                          </p:val>
                                        </p:tav>
                                        <p:tav tm="100000">
                                          <p:val>
                                            <p:strVal val="#ppt_y"/>
                                          </p:val>
                                        </p:tav>
                                      </p:tavLst>
                                    </p:anim>
                                  </p:childTnLst>
                                </p:cTn>
                              </p:par>
                              <p:par>
                                <p:cTn id="55" presetID="2" presetClass="entr" presetSubtype="8" decel="10000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630" fill="hold"/>
                                        <p:tgtEl>
                                          <p:spTgt spid="54"/>
                                        </p:tgtEl>
                                        <p:attrNameLst>
                                          <p:attrName>ppt_x</p:attrName>
                                        </p:attrNameLst>
                                      </p:cBhvr>
                                      <p:tavLst>
                                        <p:tav tm="0">
                                          <p:val>
                                            <p:strVal val="0-#ppt_w/2"/>
                                          </p:val>
                                        </p:tav>
                                        <p:tav tm="100000">
                                          <p:val>
                                            <p:strVal val="#ppt_x"/>
                                          </p:val>
                                        </p:tav>
                                      </p:tavLst>
                                    </p:anim>
                                    <p:anim calcmode="lin" valueType="num">
                                      <p:cBhvr additive="base">
                                        <p:cTn id="58" dur="630" fill="hold"/>
                                        <p:tgtEl>
                                          <p:spTgt spid="54"/>
                                        </p:tgtEl>
                                        <p:attrNameLst>
                                          <p:attrName>ppt_y</p:attrName>
                                        </p:attrNameLst>
                                      </p:cBhvr>
                                      <p:tavLst>
                                        <p:tav tm="0">
                                          <p:val>
                                            <p:strVal val="#ppt_y"/>
                                          </p:val>
                                        </p:tav>
                                        <p:tav tm="100000">
                                          <p:val>
                                            <p:strVal val="#ppt_y"/>
                                          </p:val>
                                        </p:tav>
                                      </p:tavLst>
                                    </p:anim>
                                  </p:childTnLst>
                                </p:cTn>
                              </p:par>
                            </p:childTnLst>
                          </p:cTn>
                        </p:par>
                        <p:par>
                          <p:cTn id="59" fill="hold">
                            <p:stCondLst>
                              <p:cond delay="1130"/>
                            </p:stCondLst>
                            <p:childTnLst>
                              <p:par>
                                <p:cTn id="60" presetID="1" presetClass="entr" presetSubtype="0" fill="hold" nodeType="afterEffect">
                                  <p:stCondLst>
                                    <p:cond delay="0"/>
                                  </p:stCondLst>
                                  <p:childTnLst>
                                    <p:set>
                                      <p:cBhvr>
                                        <p:cTn id="61" dur="1" fill="hold">
                                          <p:stCondLst>
                                            <p:cond delay="0"/>
                                          </p:stCondLst>
                                        </p:cTn>
                                        <p:tgtEl>
                                          <p:spTgt spid="64"/>
                                        </p:tgtEl>
                                        <p:attrNameLst>
                                          <p:attrName>style.visibility</p:attrName>
                                        </p:attrNameLst>
                                      </p:cBhvr>
                                      <p:to>
                                        <p:strVal val="visible"/>
                                      </p:to>
                                    </p:set>
                                  </p:childTnLst>
                                </p:cTn>
                              </p:par>
                            </p:childTnLst>
                          </p:cTn>
                        </p:par>
                        <p:par>
                          <p:cTn id="62" fill="hold">
                            <p:stCondLst>
                              <p:cond delay="1130"/>
                            </p:stCondLst>
                            <p:childTnLst>
                              <p:par>
                                <p:cTn id="63" presetID="1" presetClass="entr" presetSubtype="0" fill="hold" nodeType="after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par>
                          <p:cTn id="69" fill="hold">
                            <p:stCondLst>
                              <p:cond delay="0"/>
                            </p:stCondLst>
                            <p:childTnLst>
                              <p:par>
                                <p:cTn id="70" presetID="22" presetClass="entr" presetSubtype="4"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down)">
                                      <p:cBhvr>
                                        <p:cTn id="72" dur="500"/>
                                        <p:tgtEl>
                                          <p:spTgt spid="68"/>
                                        </p:tgtEl>
                                      </p:cBhvr>
                                    </p:animEffect>
                                  </p:childTnLst>
                                </p:cTn>
                              </p:par>
                              <p:par>
                                <p:cTn id="73" presetID="22" presetClass="entr" presetSubtype="1"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up)">
                                      <p:cBhvr>
                                        <p:cTn id="75" dur="500"/>
                                        <p:tgtEl>
                                          <p:spTgt spid="63"/>
                                        </p:tgtEl>
                                      </p:cBhvr>
                                    </p:animEffect>
                                  </p:childTnLst>
                                </p:cTn>
                              </p:par>
                            </p:childTnLst>
                          </p:cTn>
                        </p:par>
                        <p:par>
                          <p:cTn id="76" fill="hold">
                            <p:stCondLst>
                              <p:cond delay="500"/>
                            </p:stCondLst>
                            <p:childTnLst>
                              <p:par>
                                <p:cTn id="77" presetID="2" presetClass="entr" presetSubtype="8" decel="100000"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750" fill="hold"/>
                                        <p:tgtEl>
                                          <p:spTgt spid="39"/>
                                        </p:tgtEl>
                                        <p:attrNameLst>
                                          <p:attrName>ppt_x</p:attrName>
                                        </p:attrNameLst>
                                      </p:cBhvr>
                                      <p:tavLst>
                                        <p:tav tm="0">
                                          <p:val>
                                            <p:strVal val="0-#ppt_w/2"/>
                                          </p:val>
                                        </p:tav>
                                        <p:tav tm="100000">
                                          <p:val>
                                            <p:strVal val="#ppt_x"/>
                                          </p:val>
                                        </p:tav>
                                      </p:tavLst>
                                    </p:anim>
                                    <p:anim calcmode="lin" valueType="num">
                                      <p:cBhvr additive="base">
                                        <p:cTn id="80" dur="750" fill="hold"/>
                                        <p:tgtEl>
                                          <p:spTgt spid="39"/>
                                        </p:tgtEl>
                                        <p:attrNameLst>
                                          <p:attrName>ppt_y</p:attrName>
                                        </p:attrNameLst>
                                      </p:cBhvr>
                                      <p:tavLst>
                                        <p:tav tm="0">
                                          <p:val>
                                            <p:strVal val="#ppt_y"/>
                                          </p:val>
                                        </p:tav>
                                        <p:tav tm="100000">
                                          <p:val>
                                            <p:strVal val="#ppt_y"/>
                                          </p:val>
                                        </p:tav>
                                      </p:tavLst>
                                    </p:anim>
                                  </p:childTnLst>
                                </p:cTn>
                              </p:par>
                            </p:childTnLst>
                          </p:cTn>
                        </p:par>
                        <p:par>
                          <p:cTn id="81" fill="hold">
                            <p:stCondLst>
                              <p:cond delay="1250"/>
                            </p:stCondLst>
                            <p:childTnLst>
                              <p:par>
                                <p:cTn id="82" presetID="1" presetClass="entr" presetSubtype="0"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 presetClass="entr" presetSubtype="8" decel="100000" fill="hold" nodeType="clickEffect">
                                  <p:stCondLst>
                                    <p:cond delay="0"/>
                                  </p:stCondLst>
                                  <p:childTnLst>
                                    <p:set>
                                      <p:cBhvr>
                                        <p:cTn id="87" dur="1" fill="hold">
                                          <p:stCondLst>
                                            <p:cond delay="0"/>
                                          </p:stCondLst>
                                        </p:cTn>
                                        <p:tgtEl>
                                          <p:spTgt spid="74"/>
                                        </p:tgtEl>
                                        <p:attrNameLst>
                                          <p:attrName>style.visibility</p:attrName>
                                        </p:attrNameLst>
                                      </p:cBhvr>
                                      <p:to>
                                        <p:strVal val="visible"/>
                                      </p:to>
                                    </p:set>
                                    <p:anim calcmode="lin" valueType="num">
                                      <p:cBhvr additive="base">
                                        <p:cTn id="88" dur="750" fill="hold"/>
                                        <p:tgtEl>
                                          <p:spTgt spid="74"/>
                                        </p:tgtEl>
                                        <p:attrNameLst>
                                          <p:attrName>ppt_x</p:attrName>
                                        </p:attrNameLst>
                                      </p:cBhvr>
                                      <p:tavLst>
                                        <p:tav tm="0">
                                          <p:val>
                                            <p:strVal val="0-#ppt_w/2"/>
                                          </p:val>
                                        </p:tav>
                                        <p:tav tm="100000">
                                          <p:val>
                                            <p:strVal val="#ppt_x"/>
                                          </p:val>
                                        </p:tav>
                                      </p:tavLst>
                                    </p:anim>
                                    <p:anim calcmode="lin" valueType="num">
                                      <p:cBhvr additive="base">
                                        <p:cTn id="89" dur="750" fill="hold"/>
                                        <p:tgtEl>
                                          <p:spTgt spid="74"/>
                                        </p:tgtEl>
                                        <p:attrNameLst>
                                          <p:attrName>ppt_y</p:attrName>
                                        </p:attrNameLst>
                                      </p:cBhvr>
                                      <p:tavLst>
                                        <p:tav tm="0">
                                          <p:val>
                                            <p:strVal val="#ppt_y"/>
                                          </p:val>
                                        </p:tav>
                                        <p:tav tm="100000">
                                          <p:val>
                                            <p:strVal val="#ppt_y"/>
                                          </p:val>
                                        </p:tav>
                                      </p:tavLst>
                                    </p:anim>
                                  </p:childTnLst>
                                </p:cTn>
                              </p:par>
                              <p:par>
                                <p:cTn id="90" presetID="2" presetClass="entr" presetSubtype="8" decel="100000" fill="hold" nodeType="withEffect">
                                  <p:stCondLst>
                                    <p:cond delay="630"/>
                                  </p:stCondLst>
                                  <p:childTnLst>
                                    <p:set>
                                      <p:cBhvr>
                                        <p:cTn id="91" dur="1" fill="hold">
                                          <p:stCondLst>
                                            <p:cond delay="0"/>
                                          </p:stCondLst>
                                        </p:cTn>
                                        <p:tgtEl>
                                          <p:spTgt spid="11"/>
                                        </p:tgtEl>
                                        <p:attrNameLst>
                                          <p:attrName>style.visibility</p:attrName>
                                        </p:attrNameLst>
                                      </p:cBhvr>
                                      <p:to>
                                        <p:strVal val="visible"/>
                                      </p:to>
                                    </p:set>
                                    <p:anim calcmode="lin" valueType="num">
                                      <p:cBhvr additive="base">
                                        <p:cTn id="92" dur="250" fill="hold"/>
                                        <p:tgtEl>
                                          <p:spTgt spid="11"/>
                                        </p:tgtEl>
                                        <p:attrNameLst>
                                          <p:attrName>ppt_x</p:attrName>
                                        </p:attrNameLst>
                                      </p:cBhvr>
                                      <p:tavLst>
                                        <p:tav tm="0">
                                          <p:val>
                                            <p:strVal val="0-#ppt_w/2"/>
                                          </p:val>
                                        </p:tav>
                                        <p:tav tm="100000">
                                          <p:val>
                                            <p:strVal val="#ppt_x"/>
                                          </p:val>
                                        </p:tav>
                                      </p:tavLst>
                                    </p:anim>
                                    <p:anim calcmode="lin" valueType="num">
                                      <p:cBhvr additive="base">
                                        <p:cTn id="93" dur="250" fill="hold"/>
                                        <p:tgtEl>
                                          <p:spTgt spid="11"/>
                                        </p:tgtEl>
                                        <p:attrNameLst>
                                          <p:attrName>ppt_y</p:attrName>
                                        </p:attrNameLst>
                                      </p:cBhvr>
                                      <p:tavLst>
                                        <p:tav tm="0">
                                          <p:val>
                                            <p:strVal val="#ppt_y"/>
                                          </p:val>
                                        </p:tav>
                                        <p:tav tm="100000">
                                          <p:val>
                                            <p:strVal val="#ppt_y"/>
                                          </p:val>
                                        </p:tav>
                                      </p:tavLst>
                                    </p:anim>
                                  </p:childTnLst>
                                </p:cTn>
                              </p:par>
                            </p:childTnLst>
                          </p:cTn>
                        </p:par>
                        <p:par>
                          <p:cTn id="94" fill="hold">
                            <p:stCondLst>
                              <p:cond delay="880"/>
                            </p:stCondLst>
                            <p:childTnLst>
                              <p:par>
                                <p:cTn id="95" presetID="1" presetClass="entr" presetSubtype="0" fill="hold" nodeType="afterEffect">
                                  <p:stCondLst>
                                    <p:cond delay="0"/>
                                  </p:stCondLst>
                                  <p:childTnLst>
                                    <p:set>
                                      <p:cBhvr>
                                        <p:cTn id="96" dur="1" fill="hold">
                                          <p:stCondLst>
                                            <p:cond delay="0"/>
                                          </p:stCondLst>
                                        </p:cTn>
                                        <p:tgtEl>
                                          <p:spTgt spid="6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6">
                                            <p:txEl>
                                              <p:pRg st="0" end="0"/>
                                            </p:txEl>
                                          </p:spTgt>
                                        </p:tgtEl>
                                        <p:attrNameLst>
                                          <p:attrName>style.visibility</p:attrName>
                                        </p:attrNameLst>
                                      </p:cBhvr>
                                      <p:to>
                                        <p:strVal val="visible"/>
                                      </p:to>
                                    </p:set>
                                    <p:animEffect transition="in" filter="fade">
                                      <p:cBhvr>
                                        <p:cTn id="101" dur="500"/>
                                        <p:tgtEl>
                                          <p:spTgt spid="16">
                                            <p:txEl>
                                              <p:pRg st="0" end="0"/>
                                            </p:txEl>
                                          </p:spTgt>
                                        </p:tgtEl>
                                      </p:cBhvr>
                                    </p:animEffect>
                                  </p:childTnLst>
                                </p:cTn>
                              </p:par>
                              <p:par>
                                <p:cTn id="102" presetID="10" presetClass="entr" presetSubtype="0" fill="hold" nodeType="with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500"/>
                                        <p:tgtEl>
                                          <p:spTgt spid="16">
                                            <p:txEl>
                                              <p:pRg st="1" end="1"/>
                                            </p:txEl>
                                          </p:spTgt>
                                        </p:tgtEl>
                                      </p:cBhvr>
                                    </p:animEffect>
                                  </p:childTnLst>
                                </p:cTn>
                              </p:par>
                              <p:par>
                                <p:cTn id="105" presetID="10" presetClass="entr" presetSubtype="0" fill="hold" nodeType="withEffect">
                                  <p:stCondLst>
                                    <p:cond delay="0"/>
                                  </p:stCondLst>
                                  <p:childTnLst>
                                    <p:set>
                                      <p:cBhvr>
                                        <p:cTn id="106" dur="1" fill="hold">
                                          <p:stCondLst>
                                            <p:cond delay="0"/>
                                          </p:stCondLst>
                                        </p:cTn>
                                        <p:tgtEl>
                                          <p:spTgt spid="16">
                                            <p:txEl>
                                              <p:pRg st="2" end="2"/>
                                            </p:txEl>
                                          </p:spTgt>
                                        </p:tgtEl>
                                        <p:attrNameLst>
                                          <p:attrName>style.visibility</p:attrName>
                                        </p:attrNameLst>
                                      </p:cBhvr>
                                      <p:to>
                                        <p:strVal val="visible"/>
                                      </p:to>
                                    </p:set>
                                    <p:animEffect transition="in" filter="fade">
                                      <p:cBhvr>
                                        <p:cTn id="107" dur="500"/>
                                        <p:tgtEl>
                                          <p:spTgt spid="16">
                                            <p:txEl>
                                              <p:pRg st="2" end="2"/>
                                            </p:txEl>
                                          </p:spTgt>
                                        </p:tgtEl>
                                      </p:cBhvr>
                                    </p:animEffect>
                                  </p:childTnLst>
                                </p:cTn>
                              </p:par>
                              <p:par>
                                <p:cTn id="108" presetID="10" presetClass="entr" presetSubtype="0" fill="hold" nodeType="withEffect">
                                  <p:stCondLst>
                                    <p:cond delay="0"/>
                                  </p:stCondLst>
                                  <p:childTnLst>
                                    <p:set>
                                      <p:cBhvr>
                                        <p:cTn id="109" dur="1" fill="hold">
                                          <p:stCondLst>
                                            <p:cond delay="0"/>
                                          </p:stCondLst>
                                        </p:cTn>
                                        <p:tgtEl>
                                          <p:spTgt spid="16">
                                            <p:txEl>
                                              <p:pRg st="3" end="3"/>
                                            </p:txEl>
                                          </p:spTgt>
                                        </p:tgtEl>
                                        <p:attrNameLst>
                                          <p:attrName>style.visibility</p:attrName>
                                        </p:attrNameLst>
                                      </p:cBhvr>
                                      <p:to>
                                        <p:strVal val="visible"/>
                                      </p:to>
                                    </p:set>
                                    <p:animEffect transition="in" filter="fade">
                                      <p:cBhvr>
                                        <p:cTn id="110"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756961"/>
          </a:xfrm>
        </p:spPr>
        <p:txBody>
          <a:bodyPr/>
          <a:lstStyle/>
          <a:p>
            <a:pPr marL="577850" indent="-577850">
              <a:spcAft>
                <a:spcPts val="900"/>
              </a:spcAft>
              <a:buSzPct val="70000"/>
              <a:buFont typeface="Segoe UI Symbol" panose="020B0502040204020203" pitchFamily="34" charset="0"/>
              <a:buChar char=""/>
            </a:pPr>
            <a:r>
              <a:rPr lang="en-US" sz="3600" dirty="0" smtClean="0">
                <a:solidFill>
                  <a:schemeClr val="bg2">
                    <a:lumMod val="50000"/>
                  </a:schemeClr>
                </a:solidFill>
              </a:rPr>
              <a:t>Connectivity </a:t>
            </a:r>
            <a:r>
              <a:rPr lang="en-US" sz="3600" dirty="0">
                <a:solidFill>
                  <a:schemeClr val="bg2">
                    <a:lumMod val="50000"/>
                  </a:schemeClr>
                </a:solidFill>
              </a:rPr>
              <a:t>to </a:t>
            </a:r>
            <a:r>
              <a:rPr lang="en-US" sz="3600" dirty="0" smtClean="0">
                <a:solidFill>
                  <a:schemeClr val="bg2">
                    <a:lumMod val="50000"/>
                  </a:schemeClr>
                </a:solidFill>
              </a:rPr>
              <a:t>SaaS </a:t>
            </a:r>
            <a:r>
              <a:rPr lang="en-US" sz="3600" dirty="0">
                <a:solidFill>
                  <a:schemeClr val="bg2">
                    <a:lumMod val="50000"/>
                  </a:schemeClr>
                </a:solidFill>
              </a:rPr>
              <a:t>and </a:t>
            </a:r>
            <a:r>
              <a:rPr lang="en-US" sz="3600" dirty="0" smtClean="0">
                <a:solidFill>
                  <a:schemeClr val="bg2">
                    <a:lumMod val="50000"/>
                  </a:schemeClr>
                </a:solidFill>
              </a:rPr>
              <a:t>LOB systems</a:t>
            </a:r>
          </a:p>
          <a:p>
            <a:pPr marL="577850" indent="-577850">
              <a:spcAft>
                <a:spcPts val="900"/>
              </a:spcAft>
              <a:buSzPct val="70000"/>
              <a:buFont typeface="Segoe UI Symbol" panose="020B0502040204020203" pitchFamily="34" charset="0"/>
              <a:buChar char=""/>
            </a:pPr>
            <a:r>
              <a:rPr lang="en-US" sz="3600" dirty="0" smtClean="0">
                <a:solidFill>
                  <a:schemeClr val="bg2">
                    <a:lumMod val="50000"/>
                  </a:schemeClr>
                </a:solidFill>
              </a:rPr>
              <a:t>Agile</a:t>
            </a:r>
          </a:p>
          <a:p>
            <a:pPr marL="577850" indent="-577850">
              <a:spcAft>
                <a:spcPts val="900"/>
              </a:spcAft>
              <a:buSzPct val="70000"/>
              <a:buFont typeface="Segoe UI Symbol" panose="020B0502040204020203" pitchFamily="34" charset="0"/>
              <a:buChar char=""/>
            </a:pPr>
            <a:r>
              <a:rPr lang="en-US" sz="3600" dirty="0" smtClean="0">
                <a:solidFill>
                  <a:schemeClr val="bg2">
                    <a:lumMod val="50000"/>
                  </a:schemeClr>
                </a:solidFill>
              </a:rPr>
              <a:t>Persist </a:t>
            </a:r>
            <a:r>
              <a:rPr lang="en-US" sz="3600" dirty="0">
                <a:solidFill>
                  <a:schemeClr val="bg2">
                    <a:lumMod val="50000"/>
                  </a:schemeClr>
                </a:solidFill>
              </a:rPr>
              <a:t>State</a:t>
            </a:r>
          </a:p>
          <a:p>
            <a:pPr marL="577850" indent="-577850">
              <a:spcAft>
                <a:spcPts val="900"/>
              </a:spcAft>
              <a:buSzPct val="70000"/>
              <a:buFont typeface="Segoe UI Symbol" panose="020B0502040204020203" pitchFamily="34" charset="0"/>
              <a:buChar char=""/>
            </a:pPr>
            <a:r>
              <a:rPr lang="en-US" sz="3600" dirty="0" smtClean="0">
                <a:solidFill>
                  <a:schemeClr val="bg2">
                    <a:lumMod val="50000"/>
                  </a:schemeClr>
                </a:solidFill>
              </a:rPr>
              <a:t>Sequential and conditional control flows </a:t>
            </a:r>
          </a:p>
          <a:p>
            <a:pPr marL="577850" indent="-577850">
              <a:spcAft>
                <a:spcPts val="900"/>
              </a:spcAft>
              <a:buSzPct val="70000"/>
              <a:buFont typeface="Segoe UI Symbol" panose="020B0502040204020203" pitchFamily="34" charset="0"/>
              <a:buChar char=""/>
            </a:pPr>
            <a:r>
              <a:rPr lang="en-US" sz="3600" dirty="0" smtClean="0">
                <a:solidFill>
                  <a:schemeClr val="bg2">
                    <a:lumMod val="50000"/>
                  </a:schemeClr>
                </a:solidFill>
              </a:rPr>
              <a:t>Rich business functionality</a:t>
            </a:r>
            <a:endParaRPr lang="en-US" sz="3600" dirty="0">
              <a:solidFill>
                <a:schemeClr val="bg2">
                  <a:lumMod val="50000"/>
                </a:schemeClr>
              </a:solidFill>
            </a:endParaRPr>
          </a:p>
          <a:p>
            <a:pPr marL="577850" indent="-577850">
              <a:spcAft>
                <a:spcPts val="900"/>
              </a:spcAft>
              <a:buSzPct val="70000"/>
              <a:buFont typeface="Segoe UI Symbol" panose="020B0502040204020203" pitchFamily="34" charset="0"/>
              <a:buChar char=""/>
            </a:pPr>
            <a:r>
              <a:rPr lang="en-US" sz="3600" dirty="0" smtClean="0">
                <a:solidFill>
                  <a:schemeClr val="bg2">
                    <a:lumMod val="50000"/>
                  </a:schemeClr>
                </a:solidFill>
              </a:rPr>
              <a:t>Message Assurance</a:t>
            </a:r>
          </a:p>
          <a:p>
            <a:pPr marL="577850" indent="-577850">
              <a:spcAft>
                <a:spcPts val="900"/>
              </a:spcAft>
              <a:buSzPct val="70000"/>
              <a:buFont typeface="Segoe UI Symbol" panose="020B0502040204020203" pitchFamily="34" charset="0"/>
              <a:buChar char=""/>
            </a:pPr>
            <a:r>
              <a:rPr lang="en-US" sz="3600" dirty="0">
                <a:solidFill>
                  <a:schemeClr val="bg2">
                    <a:lumMod val="50000"/>
                  </a:schemeClr>
                </a:solidFill>
              </a:rPr>
              <a:t>End-to-end </a:t>
            </a:r>
            <a:r>
              <a:rPr lang="en-US" sz="3600" dirty="0" smtClean="0">
                <a:solidFill>
                  <a:schemeClr val="bg2">
                    <a:lumMod val="50000"/>
                  </a:schemeClr>
                </a:solidFill>
              </a:rPr>
              <a:t>tracking</a:t>
            </a:r>
          </a:p>
          <a:p>
            <a:pPr marL="577850" indent="-577850">
              <a:spcAft>
                <a:spcPts val="900"/>
              </a:spcAft>
              <a:buSzPct val="70000"/>
              <a:buFont typeface="Segoe UI Symbol" panose="020B0502040204020203" pitchFamily="34" charset="0"/>
              <a:buChar char=""/>
            </a:pPr>
            <a:r>
              <a:rPr lang="en-US" sz="3600" dirty="0" smtClean="0">
                <a:solidFill>
                  <a:schemeClr val="bg2">
                    <a:lumMod val="50000"/>
                  </a:schemeClr>
                </a:solidFill>
              </a:rPr>
              <a:t>Extensible</a:t>
            </a:r>
            <a:endParaRPr lang="en-US" sz="3600" dirty="0">
              <a:solidFill>
                <a:schemeClr val="bg2">
                  <a:lumMod val="50000"/>
                </a:schemeClr>
              </a:solidFill>
            </a:endParaRPr>
          </a:p>
        </p:txBody>
      </p:sp>
      <p:sp>
        <p:nvSpPr>
          <p:cNvPr id="2" name="Title 1"/>
          <p:cNvSpPr>
            <a:spLocks noGrp="1"/>
          </p:cNvSpPr>
          <p:nvPr>
            <p:ph type="title"/>
          </p:nvPr>
        </p:nvSpPr>
        <p:spPr/>
        <p:txBody>
          <a:bodyPr/>
          <a:lstStyle/>
          <a:p>
            <a:r>
              <a:rPr lang="en-US" dirty="0" smtClean="0"/>
              <a:t>BPM key tenets</a:t>
            </a:r>
            <a:endParaRPr lang="en-US" dirty="0"/>
          </a:p>
        </p:txBody>
      </p:sp>
    </p:spTree>
    <p:extLst>
      <p:ext uri="{BB962C8B-B14F-4D97-AF65-F5344CB8AC3E}">
        <p14:creationId xmlns:p14="http://schemas.microsoft.com/office/powerpoint/2010/main" val="1483653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Putting it together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398" y="2325269"/>
            <a:ext cx="1244397" cy="1244397"/>
          </a:xfrm>
          <a:prstGeom prst="rect">
            <a:avLst/>
          </a:prstGeom>
        </p:spPr>
      </p:pic>
      <p:sp>
        <p:nvSpPr>
          <p:cNvPr id="5" name="TextBox 4"/>
          <p:cNvSpPr txBox="1"/>
          <p:nvPr/>
        </p:nvSpPr>
        <p:spPr>
          <a:xfrm>
            <a:off x="7435693" y="3405922"/>
            <a:ext cx="2729311"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Business Analyst</a:t>
            </a:r>
          </a:p>
        </p:txBody>
      </p:sp>
      <p:grpSp>
        <p:nvGrpSpPr>
          <p:cNvPr id="24" name="Group 23"/>
          <p:cNvGrpSpPr/>
          <p:nvPr/>
        </p:nvGrpSpPr>
        <p:grpSpPr>
          <a:xfrm>
            <a:off x="6898701" y="2657535"/>
            <a:ext cx="1066800" cy="990600"/>
            <a:chOff x="6898701" y="2657535"/>
            <a:chExt cx="1066800" cy="990600"/>
          </a:xfrm>
        </p:grpSpPr>
        <p:sp>
          <p:nvSpPr>
            <p:cNvPr id="6" name="Half Frame 5"/>
            <p:cNvSpPr/>
            <p:nvPr/>
          </p:nvSpPr>
          <p:spPr bwMode="auto">
            <a:xfrm>
              <a:off x="6898701" y="2657535"/>
              <a:ext cx="1066800" cy="990600"/>
            </a:xfrm>
            <a:prstGeom prst="halfFrame">
              <a:avLst>
                <a:gd name="adj1" fmla="val 0"/>
                <a:gd name="adj2" fmla="val 33333"/>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Half Frame 6"/>
            <p:cNvSpPr/>
            <p:nvPr/>
          </p:nvSpPr>
          <p:spPr bwMode="auto">
            <a:xfrm rot="5400000" flipH="1">
              <a:off x="6936801" y="2695635"/>
              <a:ext cx="914400" cy="990600"/>
            </a:xfrm>
            <a:prstGeom prst="halfFrame">
              <a:avLst>
                <a:gd name="adj1" fmla="val 0"/>
                <a:gd name="adj2" fmla="val 33816"/>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7203501" y="2657535"/>
              <a:ext cx="685800" cy="676914"/>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 name="Cloud Callout 8"/>
          <p:cNvSpPr/>
          <p:nvPr/>
        </p:nvSpPr>
        <p:spPr bwMode="auto">
          <a:xfrm>
            <a:off x="9418637" y="1368363"/>
            <a:ext cx="2327154" cy="1096708"/>
          </a:xfrm>
          <a:prstGeom prst="cloudCallout">
            <a:avLst>
              <a:gd name="adj1" fmla="val -62716"/>
              <a:gd name="adj2" fmla="val 53338"/>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Process!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95" y="2343120"/>
            <a:ext cx="1369244" cy="1369244"/>
          </a:xfrm>
          <a:prstGeom prst="rect">
            <a:avLst/>
          </a:prstGeom>
        </p:spPr>
      </p:pic>
      <p:sp>
        <p:nvSpPr>
          <p:cNvPr id="11" name="Cloud Callout 10"/>
          <p:cNvSpPr/>
          <p:nvPr/>
        </p:nvSpPr>
        <p:spPr bwMode="auto">
          <a:xfrm>
            <a:off x="1727445" y="1228561"/>
            <a:ext cx="2773214" cy="1096708"/>
          </a:xfrm>
          <a:prstGeom prst="cloudCallout">
            <a:avLst>
              <a:gd name="adj1" fmla="val -62716"/>
              <a:gd name="adj2" fmla="val 53338"/>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Functionality!</a:t>
            </a:r>
          </a:p>
        </p:txBody>
      </p:sp>
      <p:sp>
        <p:nvSpPr>
          <p:cNvPr id="12" name="Half Frame 11"/>
          <p:cNvSpPr/>
          <p:nvPr/>
        </p:nvSpPr>
        <p:spPr bwMode="auto">
          <a:xfrm>
            <a:off x="1157633" y="3308866"/>
            <a:ext cx="1066800" cy="990600"/>
          </a:xfrm>
          <a:prstGeom prst="halfFrame">
            <a:avLst>
              <a:gd name="adj1" fmla="val 0"/>
              <a:gd name="adj2" fmla="val 33333"/>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Half Frame 12"/>
          <p:cNvSpPr/>
          <p:nvPr/>
        </p:nvSpPr>
        <p:spPr bwMode="auto">
          <a:xfrm rot="5400000" flipH="1">
            <a:off x="700433" y="2930245"/>
            <a:ext cx="914400" cy="990600"/>
          </a:xfrm>
          <a:prstGeom prst="halfFrame">
            <a:avLst>
              <a:gd name="adj1" fmla="val 0"/>
              <a:gd name="adj2" fmla="val 33816"/>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917509" y="3396727"/>
            <a:ext cx="685800" cy="676914"/>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202899" y="3406865"/>
            <a:ext cx="1757341"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Developer</a:t>
            </a:r>
          </a:p>
        </p:txBody>
      </p:sp>
      <p:sp>
        <p:nvSpPr>
          <p:cNvPr id="16" name="Right Arrow 15"/>
          <p:cNvSpPr/>
          <p:nvPr/>
        </p:nvSpPr>
        <p:spPr bwMode="auto">
          <a:xfrm>
            <a:off x="4306265" y="2810168"/>
            <a:ext cx="1749565" cy="69396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0" y="4044867"/>
            <a:ext cx="6777338" cy="1849737"/>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Builds functionality as “</a:t>
            </a:r>
            <a:r>
              <a:rPr lang="en-US" dirty="0" err="1" smtClean="0">
                <a:gradFill>
                  <a:gsLst>
                    <a:gs pos="2917">
                      <a:schemeClr val="tx1"/>
                    </a:gs>
                    <a:gs pos="30000">
                      <a:schemeClr val="tx1"/>
                    </a:gs>
                  </a:gsLst>
                  <a:lin ang="5400000" scaled="0"/>
                </a:gradFill>
              </a:rPr>
              <a:t>Microservices</a:t>
            </a:r>
            <a:r>
              <a:rPr lang="en-US" dirty="0" smtClean="0">
                <a:gradFill>
                  <a:gsLst>
                    <a:gs pos="2917">
                      <a:schemeClr val="tx1"/>
                    </a:gs>
                    <a:gs pos="30000">
                      <a:schemeClr val="tx1"/>
                    </a:gs>
                  </a:gsLst>
                  <a:lin ang="5400000" scaled="0"/>
                </a:gradFill>
              </a:rPr>
              <a:t>”</a:t>
            </a:r>
          </a:p>
          <a:p>
            <a:pPr marL="342900" indent="-342900">
              <a:lnSpc>
                <a:spcPct val="90000"/>
              </a:lnSpc>
              <a:spcAft>
                <a:spcPts val="600"/>
              </a:spcAft>
              <a:buFontTx/>
              <a:buChar char="-"/>
            </a:pPr>
            <a:r>
              <a:rPr lang="en-US" dirty="0" smtClean="0">
                <a:gradFill>
                  <a:gsLst>
                    <a:gs pos="2917">
                      <a:schemeClr val="tx1"/>
                    </a:gs>
                    <a:gs pos="30000">
                      <a:schemeClr val="tx1"/>
                    </a:gs>
                  </a:gsLst>
                  <a:lin ang="5400000" scaled="0"/>
                </a:gradFill>
              </a:rPr>
              <a:t>Independently deployable functionality</a:t>
            </a:r>
          </a:p>
          <a:p>
            <a:pPr marL="342900" indent="-342900">
              <a:lnSpc>
                <a:spcPct val="90000"/>
              </a:lnSpc>
              <a:spcAft>
                <a:spcPts val="600"/>
              </a:spcAft>
              <a:buFontTx/>
              <a:buChar char="-"/>
            </a:pPr>
            <a:r>
              <a:rPr lang="en-US" dirty="0">
                <a:gradFill>
                  <a:gsLst>
                    <a:gs pos="2917">
                      <a:schemeClr val="tx1"/>
                    </a:gs>
                    <a:gs pos="30000">
                      <a:schemeClr val="tx1"/>
                    </a:gs>
                  </a:gsLst>
                  <a:lin ang="5400000" scaled="0"/>
                </a:gradFill>
              </a:rPr>
              <a:t>REST API based, Multiple language support</a:t>
            </a:r>
          </a:p>
          <a:p>
            <a:pPr marL="342900" indent="-342900">
              <a:lnSpc>
                <a:spcPct val="90000"/>
              </a:lnSpc>
              <a:spcAft>
                <a:spcPts val="600"/>
              </a:spcAft>
              <a:buFontTx/>
              <a:buChar char="-"/>
            </a:pPr>
            <a:r>
              <a:rPr lang="en-US" dirty="0" smtClean="0">
                <a:gradFill>
                  <a:gsLst>
                    <a:gs pos="2917">
                      <a:schemeClr val="tx1"/>
                    </a:gs>
                    <a:gs pos="30000">
                      <a:schemeClr val="tx1"/>
                    </a:gs>
                  </a:gsLst>
                  <a:lin ang="5400000" scaled="0"/>
                </a:gradFill>
              </a:rPr>
              <a:t>Out-Of-Box &amp; 3</a:t>
            </a:r>
            <a:r>
              <a:rPr lang="en-US" baseline="30000" dirty="0" smtClean="0">
                <a:gradFill>
                  <a:gsLst>
                    <a:gs pos="2917">
                      <a:schemeClr val="tx1"/>
                    </a:gs>
                    <a:gs pos="30000">
                      <a:schemeClr val="tx1"/>
                    </a:gs>
                  </a:gsLst>
                  <a:lin ang="5400000" scaled="0"/>
                </a:gradFill>
              </a:rPr>
              <a:t>rd</a:t>
            </a:r>
            <a:r>
              <a:rPr lang="en-US" dirty="0" smtClean="0">
                <a:gradFill>
                  <a:gsLst>
                    <a:gs pos="2917">
                      <a:schemeClr val="tx1"/>
                    </a:gs>
                    <a:gs pos="30000">
                      <a:schemeClr val="tx1"/>
                    </a:gs>
                  </a:gsLst>
                  <a:lin ang="5400000" scaled="0"/>
                </a:gradFill>
              </a:rPr>
              <a:t> Party</a:t>
            </a:r>
          </a:p>
          <a:p>
            <a:pPr marL="342900" indent="-342900">
              <a:lnSpc>
                <a:spcPct val="90000"/>
              </a:lnSpc>
              <a:spcAft>
                <a:spcPts val="600"/>
              </a:spcAft>
              <a:buFontTx/>
              <a:buChar char="-"/>
            </a:pPr>
            <a:r>
              <a:rPr lang="en-US" dirty="0" smtClean="0">
                <a:gradFill>
                  <a:gsLst>
                    <a:gs pos="2917">
                      <a:schemeClr val="tx1"/>
                    </a:gs>
                    <a:gs pos="30000">
                      <a:schemeClr val="tx1"/>
                    </a:gs>
                  </a:gsLst>
                  <a:lin ang="5400000" scaled="0"/>
                </a:gradFill>
              </a:rPr>
              <a:t>E.g. Connectors, Mediation, Custom Logic</a:t>
            </a:r>
          </a:p>
        </p:txBody>
      </p:sp>
      <p:sp>
        <p:nvSpPr>
          <p:cNvPr id="18" name="TextBox 17"/>
          <p:cNvSpPr txBox="1"/>
          <p:nvPr/>
        </p:nvSpPr>
        <p:spPr>
          <a:xfrm>
            <a:off x="6776335" y="4044867"/>
            <a:ext cx="6777338" cy="1849737"/>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Builds processes by orchestrating “</a:t>
            </a:r>
            <a:r>
              <a:rPr lang="en-US" dirty="0" err="1">
                <a:gradFill>
                  <a:gsLst>
                    <a:gs pos="2917">
                      <a:schemeClr val="tx1"/>
                    </a:gs>
                    <a:gs pos="30000">
                      <a:schemeClr val="tx1"/>
                    </a:gs>
                  </a:gsLst>
                  <a:lin ang="5400000" scaled="0"/>
                </a:gradFill>
              </a:rPr>
              <a:t>M</a:t>
            </a:r>
            <a:r>
              <a:rPr lang="en-US" dirty="0" err="1" smtClean="0">
                <a:gradFill>
                  <a:gsLst>
                    <a:gs pos="2917">
                      <a:schemeClr val="tx1"/>
                    </a:gs>
                    <a:gs pos="30000">
                      <a:schemeClr val="tx1"/>
                    </a:gs>
                  </a:gsLst>
                  <a:lin ang="5400000" scaled="0"/>
                </a:gradFill>
              </a:rPr>
              <a:t>icroservices</a:t>
            </a:r>
            <a:r>
              <a:rPr lang="en-US" dirty="0" smtClean="0">
                <a:gradFill>
                  <a:gsLst>
                    <a:gs pos="2917">
                      <a:schemeClr val="tx1"/>
                    </a:gs>
                    <a:gs pos="30000">
                      <a:schemeClr val="tx1"/>
                    </a:gs>
                  </a:gsLst>
                  <a:lin ang="5400000" scaled="0"/>
                </a:gradFill>
              </a:rPr>
              <a:t>”</a:t>
            </a:r>
          </a:p>
          <a:p>
            <a:pPr marL="342900" indent="-342900">
              <a:lnSpc>
                <a:spcPct val="90000"/>
              </a:lnSpc>
              <a:spcAft>
                <a:spcPts val="600"/>
              </a:spcAft>
              <a:buFontTx/>
              <a:buChar char="-"/>
            </a:pPr>
            <a:r>
              <a:rPr lang="en-US" dirty="0" smtClean="0">
                <a:gradFill>
                  <a:gsLst>
                    <a:gs pos="2917">
                      <a:schemeClr val="tx1"/>
                    </a:gs>
                    <a:gs pos="30000">
                      <a:schemeClr val="tx1"/>
                    </a:gs>
                  </a:gsLst>
                  <a:lin ang="5400000" scaled="0"/>
                </a:gradFill>
              </a:rPr>
              <a:t>Configures </a:t>
            </a:r>
            <a:r>
              <a:rPr lang="en-US" dirty="0" err="1" smtClean="0">
                <a:gradFill>
                  <a:gsLst>
                    <a:gs pos="2917">
                      <a:schemeClr val="tx1"/>
                    </a:gs>
                    <a:gs pos="30000">
                      <a:schemeClr val="tx1"/>
                    </a:gs>
                  </a:gsLst>
                  <a:lin ang="5400000" scaled="0"/>
                </a:gradFill>
              </a:rPr>
              <a:t>Microservices</a:t>
            </a:r>
            <a:endParaRPr lang="en-US" dirty="0" smtClean="0">
              <a:gradFill>
                <a:gsLst>
                  <a:gs pos="2917">
                    <a:schemeClr val="tx1"/>
                  </a:gs>
                  <a:gs pos="30000">
                    <a:schemeClr val="tx1"/>
                  </a:gs>
                </a:gsLst>
                <a:lin ang="5400000" scaled="0"/>
              </a:gradFill>
            </a:endParaRPr>
          </a:p>
          <a:p>
            <a:pPr marL="342900" indent="-342900">
              <a:lnSpc>
                <a:spcPct val="90000"/>
              </a:lnSpc>
              <a:spcAft>
                <a:spcPts val="600"/>
              </a:spcAft>
              <a:buFontTx/>
              <a:buChar char="-"/>
            </a:pPr>
            <a:r>
              <a:rPr lang="en-US" dirty="0" smtClean="0">
                <a:gradFill>
                  <a:gsLst>
                    <a:gs pos="2917">
                      <a:schemeClr val="tx1"/>
                    </a:gs>
                    <a:gs pos="30000">
                      <a:schemeClr val="tx1"/>
                    </a:gs>
                  </a:gsLst>
                  <a:lin ang="5400000" scaled="0"/>
                </a:gradFill>
              </a:rPr>
              <a:t>Setup conditional flows</a:t>
            </a:r>
          </a:p>
          <a:p>
            <a:pPr marL="342900" indent="-342900">
              <a:lnSpc>
                <a:spcPct val="90000"/>
              </a:lnSpc>
              <a:spcAft>
                <a:spcPts val="600"/>
              </a:spcAft>
              <a:buFontTx/>
              <a:buChar char="-"/>
            </a:pPr>
            <a:r>
              <a:rPr lang="en-US" dirty="0">
                <a:gradFill>
                  <a:gsLst>
                    <a:gs pos="2917">
                      <a:schemeClr val="tx1"/>
                    </a:gs>
                    <a:gs pos="30000">
                      <a:schemeClr val="tx1"/>
                    </a:gs>
                  </a:gsLst>
                  <a:lin ang="5400000" scaled="0"/>
                </a:gradFill>
              </a:rPr>
              <a:t>Web based business process designer</a:t>
            </a:r>
          </a:p>
          <a:p>
            <a:pPr marL="342900" indent="-342900">
              <a:lnSpc>
                <a:spcPct val="90000"/>
              </a:lnSpc>
              <a:spcAft>
                <a:spcPts val="600"/>
              </a:spcAft>
              <a:buFontTx/>
              <a:buChar char="-"/>
            </a:pPr>
            <a:endParaRPr lang="en-US" dirty="0" smtClean="0">
              <a:gradFill>
                <a:gsLst>
                  <a:gs pos="2917">
                    <a:schemeClr val="tx1"/>
                  </a:gs>
                  <a:gs pos="30000">
                    <a:schemeClr val="tx1"/>
                  </a:gs>
                </a:gsLst>
                <a:lin ang="5400000" scaled="0"/>
              </a:gradFill>
            </a:endParaRPr>
          </a:p>
        </p:txBody>
      </p:sp>
      <p:sp>
        <p:nvSpPr>
          <p:cNvPr id="19" name="Rounded Rectangle 18"/>
          <p:cNvSpPr/>
          <p:nvPr/>
        </p:nvSpPr>
        <p:spPr bwMode="auto">
          <a:xfrm>
            <a:off x="274639" y="5793239"/>
            <a:ext cx="11889564" cy="1133023"/>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Workflow Engine</a:t>
            </a:r>
          </a:p>
        </p:txBody>
      </p:sp>
    </p:spTree>
    <p:extLst>
      <p:ext uri="{BB962C8B-B14F-4D97-AF65-F5344CB8AC3E}">
        <p14:creationId xmlns:p14="http://schemas.microsoft.com/office/powerpoint/2010/main" val="1365328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42" presetClass="path" presetSubtype="0" accel="50000" decel="50000" fill="hold" grpId="1" nodeType="withEffect">
                                  <p:stCondLst>
                                    <p:cond delay="0"/>
                                  </p:stCondLst>
                                  <p:childTnLst>
                                    <p:animMotion origin="layout" path="M 4.12305E-6 -3.90377E-6 L 0.11284 -0.05674 " pathEditMode="relative" rAng="0" ptsTypes="AA">
                                      <p:cBhvr>
                                        <p:cTn id="31" dur="2000" fill="hold"/>
                                        <p:tgtEl>
                                          <p:spTgt spid="12"/>
                                        </p:tgtEl>
                                        <p:attrNameLst>
                                          <p:attrName>ppt_x</p:attrName>
                                          <p:attrName>ppt_y</p:attrName>
                                        </p:attrNameLst>
                                      </p:cBhvr>
                                      <p:rCtr x="5642" y="-2837"/>
                                    </p:animMotion>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42" presetClass="path" presetSubtype="0" accel="50000" decel="50000" fill="hold" grpId="1" nodeType="withEffect">
                                  <p:stCondLst>
                                    <p:cond delay="0"/>
                                  </p:stCondLst>
                                  <p:childTnLst>
                                    <p:animMotion origin="layout" path="M 4.08986E-6 3.34544E-6 L 0.17411 -0.07104 " pathEditMode="relative" rAng="0" ptsTypes="AA">
                                      <p:cBhvr>
                                        <p:cTn id="37" dur="2000" fill="hold"/>
                                        <p:tgtEl>
                                          <p:spTgt spid="13"/>
                                        </p:tgtEl>
                                        <p:attrNameLst>
                                          <p:attrName>ppt_x</p:attrName>
                                          <p:attrName>ppt_y</p:attrName>
                                        </p:attrNameLst>
                                      </p:cBhvr>
                                      <p:rCtr x="8706" y="-3563"/>
                                    </p:animMotion>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42" presetClass="path" presetSubtype="0" accel="50000" decel="50000" fill="hold" grpId="1" nodeType="withEffect">
                                  <p:stCondLst>
                                    <p:cond delay="0"/>
                                  </p:stCondLst>
                                  <p:childTnLst>
                                    <p:animMotion origin="layout" path="M -3.07633E-6 -4.48479E-6 L 0.12293 -0.13141 " pathEditMode="relative" rAng="0" ptsTypes="AA">
                                      <p:cBhvr>
                                        <p:cTn id="43" dur="2000" fill="hold"/>
                                        <p:tgtEl>
                                          <p:spTgt spid="14"/>
                                        </p:tgtEl>
                                        <p:attrNameLst>
                                          <p:attrName>ppt_x</p:attrName>
                                          <p:attrName>ppt_y</p:attrName>
                                        </p:attrNameLst>
                                      </p:cBhvr>
                                      <p:rCtr x="6140" y="-6582"/>
                                    </p:animMotion>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P spid="12" grpId="0" animBg="1"/>
      <p:bldP spid="12" grpId="1" animBg="1"/>
      <p:bldP spid="13" grpId="0" animBg="1"/>
      <p:bldP spid="13" grpId="1" animBg="1"/>
      <p:bldP spid="14" grpId="0" animBg="1"/>
      <p:bldP spid="14" grpId="1" animBg="1"/>
      <p:bldP spid="15" grpId="0"/>
      <p:bldP spid="16" grpId="0" animBg="1"/>
      <p:bldP spid="17" grpId="0"/>
      <p:bldP spid="18"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4958280"/>
          </a:xfrm>
        </p:spPr>
        <p:txBody>
          <a:bodyPr/>
          <a:lstStyle/>
          <a:p>
            <a:pPr marL="396875" lvl="1" indent="-396875">
              <a:spcAft>
                <a:spcPts val="600"/>
              </a:spcAft>
              <a:buSzPct val="70000"/>
              <a:buFont typeface="Segoe UI Symbol" panose="020B0502040204020203" pitchFamily="34" charset="0"/>
              <a:buChar char=""/>
            </a:pPr>
            <a:endParaRPr lang="en-US" sz="3200" dirty="0" smtClean="0"/>
          </a:p>
          <a:p>
            <a:pPr marL="396875" lvl="1" indent="-396875">
              <a:spcAft>
                <a:spcPts val="600"/>
              </a:spcAft>
              <a:buSzPct val="70000"/>
              <a:buFont typeface="Segoe UI Symbol" panose="020B0502040204020203" pitchFamily="34" charset="0"/>
              <a:buChar char=""/>
            </a:pPr>
            <a:r>
              <a:rPr lang="en-US" sz="3200" dirty="0"/>
              <a:t>Calls into </a:t>
            </a:r>
            <a:r>
              <a:rPr lang="en-US" sz="3200" dirty="0" err="1"/>
              <a:t>Microservices</a:t>
            </a:r>
            <a:r>
              <a:rPr lang="en-US" sz="3200" dirty="0"/>
              <a:t> or </a:t>
            </a:r>
            <a:r>
              <a:rPr lang="en-US" sz="3200" dirty="0" smtClean="0"/>
              <a:t>other API </a:t>
            </a:r>
            <a:r>
              <a:rPr lang="en-US" sz="3200" dirty="0"/>
              <a:t>offering</a:t>
            </a:r>
          </a:p>
          <a:p>
            <a:pPr marL="396875" lvl="1" indent="-396875">
              <a:spcAft>
                <a:spcPts val="600"/>
              </a:spcAft>
              <a:buSzPct val="70000"/>
              <a:buFont typeface="Segoe UI Symbol" panose="020B0502040204020203" pitchFamily="34" charset="0"/>
              <a:buChar char=""/>
            </a:pPr>
            <a:r>
              <a:rPr lang="en-US" sz="3200" dirty="0" smtClean="0"/>
              <a:t>Supports sequential or conditional control flow</a:t>
            </a:r>
            <a:endParaRPr lang="en-US" sz="3200" dirty="0"/>
          </a:p>
          <a:p>
            <a:pPr marL="396875" lvl="1" indent="-396875">
              <a:spcAft>
                <a:spcPts val="600"/>
              </a:spcAft>
              <a:buSzPct val="70000"/>
              <a:buFont typeface="Segoe UI Symbol" panose="020B0502040204020203" pitchFamily="34" charset="0"/>
              <a:buChar char=""/>
            </a:pPr>
            <a:r>
              <a:rPr lang="en-US" sz="3200" dirty="0" smtClean="0"/>
              <a:t>Supports long-running workflows</a:t>
            </a:r>
          </a:p>
          <a:p>
            <a:pPr marL="396875" lvl="1" indent="-396875">
              <a:spcAft>
                <a:spcPts val="600"/>
              </a:spcAft>
              <a:buSzPct val="70000"/>
              <a:buFont typeface="Segoe UI Symbol" panose="020B0502040204020203" pitchFamily="34" charset="0"/>
              <a:buChar char=""/>
            </a:pPr>
            <a:r>
              <a:rPr lang="en-US" sz="3200" dirty="0"/>
              <a:t>Can start, pause, resume or cancel workflow instances</a:t>
            </a:r>
          </a:p>
          <a:p>
            <a:pPr marL="396875" lvl="1" indent="-396875">
              <a:spcAft>
                <a:spcPts val="600"/>
              </a:spcAft>
              <a:buSzPct val="70000"/>
              <a:buFont typeface="Segoe UI Symbol" panose="020B0502040204020203" pitchFamily="34" charset="0"/>
              <a:buChar char=""/>
            </a:pPr>
            <a:r>
              <a:rPr lang="en-US" sz="3200" dirty="0" smtClean="0"/>
              <a:t>Provides message assurance</a:t>
            </a:r>
          </a:p>
          <a:p>
            <a:pPr marL="396875" lvl="1" indent="-396875">
              <a:spcAft>
                <a:spcPts val="600"/>
              </a:spcAft>
              <a:buSzPct val="70000"/>
              <a:buFont typeface="Segoe UI Symbol" panose="020B0502040204020203" pitchFamily="34" charset="0"/>
              <a:buChar char=""/>
            </a:pPr>
            <a:r>
              <a:rPr lang="en-US" sz="3200" dirty="0" smtClean="0"/>
              <a:t>Logs rich tracking data </a:t>
            </a:r>
          </a:p>
          <a:p>
            <a:pPr lvl="1"/>
            <a:endParaRPr lang="en-US" sz="3200" i="1" dirty="0" smtClean="0"/>
          </a:p>
        </p:txBody>
      </p:sp>
      <p:sp>
        <p:nvSpPr>
          <p:cNvPr id="2" name="Title 1"/>
          <p:cNvSpPr>
            <a:spLocks noGrp="1"/>
          </p:cNvSpPr>
          <p:nvPr>
            <p:ph type="title"/>
          </p:nvPr>
        </p:nvSpPr>
        <p:spPr/>
        <p:txBody>
          <a:bodyPr/>
          <a:lstStyle/>
          <a:p>
            <a:r>
              <a:rPr lang="en-US" dirty="0" smtClean="0"/>
              <a:t>Workflow Engine</a:t>
            </a:r>
            <a:endParaRPr lang="en-US" dirty="0"/>
          </a:p>
        </p:txBody>
      </p:sp>
    </p:spTree>
    <p:extLst>
      <p:ext uri="{BB962C8B-B14F-4D97-AF65-F5344CB8AC3E}">
        <p14:creationId xmlns:p14="http://schemas.microsoft.com/office/powerpoint/2010/main" val="2879091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285712846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2356709" y="3481928"/>
            <a:ext cx="335280" cy="0"/>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What you just saw…</a:t>
            </a:r>
            <a:endParaRPr lang="en-US" dirty="0"/>
          </a:p>
        </p:txBody>
      </p:sp>
      <p:sp>
        <p:nvSpPr>
          <p:cNvPr id="10" name="Rectangle 9"/>
          <p:cNvSpPr/>
          <p:nvPr/>
        </p:nvSpPr>
        <p:spPr>
          <a:xfrm>
            <a:off x="5185311" y="2206057"/>
            <a:ext cx="1554480" cy="118872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gradFill>
                  <a:gsLst>
                    <a:gs pos="8537">
                      <a:schemeClr val="bg1"/>
                    </a:gs>
                    <a:gs pos="38000">
                      <a:schemeClr val="bg1"/>
                    </a:gs>
                  </a:gsLst>
                  <a:lin ang="5400000" scaled="0"/>
                </a:gradFill>
              </a:rPr>
              <a:t>Map survey to </a:t>
            </a:r>
            <a:r>
              <a:rPr lang="en-US" sz="1600" dirty="0" err="1" smtClean="0">
                <a:gradFill>
                  <a:gsLst>
                    <a:gs pos="8537">
                      <a:schemeClr val="bg1"/>
                    </a:gs>
                    <a:gs pos="38000">
                      <a:schemeClr val="bg1"/>
                    </a:gs>
                  </a:gsLst>
                  <a:lin ang="5400000" scaled="0"/>
                </a:gradFill>
              </a:rPr>
              <a:t>SalesForce</a:t>
            </a:r>
            <a:endParaRPr lang="en-US" sz="1600" dirty="0">
              <a:gradFill>
                <a:gsLst>
                  <a:gs pos="8537">
                    <a:schemeClr val="bg1"/>
                  </a:gs>
                  <a:gs pos="38000">
                    <a:schemeClr val="bg1"/>
                  </a:gs>
                </a:gsLst>
                <a:lin ang="5400000" scaled="0"/>
              </a:gradFill>
            </a:endParaRPr>
          </a:p>
        </p:txBody>
      </p:sp>
      <p:sp>
        <p:nvSpPr>
          <p:cNvPr id="11" name="Rectangle 10"/>
          <p:cNvSpPr/>
          <p:nvPr/>
        </p:nvSpPr>
        <p:spPr>
          <a:xfrm>
            <a:off x="7102157" y="2201862"/>
            <a:ext cx="1554480" cy="118872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gradFill>
                  <a:gsLst>
                    <a:gs pos="8537">
                      <a:schemeClr val="bg1"/>
                    </a:gs>
                    <a:gs pos="38000">
                      <a:schemeClr val="bg1"/>
                    </a:gs>
                  </a:gsLst>
                  <a:lin ang="5400000" scaled="0"/>
                </a:gradFill>
              </a:rPr>
              <a:t>Add to </a:t>
            </a:r>
            <a:r>
              <a:rPr lang="en-US" sz="1600" dirty="0" err="1" smtClean="0">
                <a:gradFill>
                  <a:gsLst>
                    <a:gs pos="8537">
                      <a:schemeClr val="bg1"/>
                    </a:gs>
                    <a:gs pos="38000">
                      <a:schemeClr val="bg1"/>
                    </a:gs>
                  </a:gsLst>
                  <a:lin ang="5400000" scaled="0"/>
                </a:gradFill>
              </a:rPr>
              <a:t>SalesForce</a:t>
            </a:r>
            <a:endParaRPr lang="en-US" sz="1600" dirty="0">
              <a:gradFill>
                <a:gsLst>
                  <a:gs pos="8537">
                    <a:schemeClr val="bg1"/>
                  </a:gs>
                  <a:gs pos="38000">
                    <a:schemeClr val="bg1"/>
                  </a:gs>
                </a:gsLst>
                <a:lin ang="5400000" scaled="0"/>
              </a:gradFill>
            </a:endParaRPr>
          </a:p>
        </p:txBody>
      </p:sp>
      <p:sp>
        <p:nvSpPr>
          <p:cNvPr id="12" name="Rectangle 11"/>
          <p:cNvSpPr/>
          <p:nvPr/>
        </p:nvSpPr>
        <p:spPr>
          <a:xfrm>
            <a:off x="5185311" y="3519036"/>
            <a:ext cx="1554480" cy="118872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gradFill>
                  <a:gsLst>
                    <a:gs pos="8537">
                      <a:schemeClr val="bg1"/>
                    </a:gs>
                    <a:gs pos="38000">
                      <a:schemeClr val="bg1"/>
                    </a:gs>
                  </a:gsLst>
                  <a:lin ang="5400000" scaled="0"/>
                </a:gradFill>
              </a:rPr>
              <a:t>Filter</a:t>
            </a:r>
          </a:p>
          <a:p>
            <a:pPr algn="ctr"/>
            <a:r>
              <a:rPr lang="en-US" sz="1600" dirty="0">
                <a:gradFill>
                  <a:gsLst>
                    <a:gs pos="8537">
                      <a:schemeClr val="bg1"/>
                    </a:gs>
                    <a:gs pos="38000">
                      <a:schemeClr val="bg1"/>
                    </a:gs>
                  </a:gsLst>
                  <a:lin ang="5400000" scaled="0"/>
                </a:gradFill>
              </a:rPr>
              <a:t>Priority Leads</a:t>
            </a:r>
          </a:p>
        </p:txBody>
      </p:sp>
      <p:sp>
        <p:nvSpPr>
          <p:cNvPr id="13" name="Rectangle 12"/>
          <p:cNvSpPr/>
          <p:nvPr/>
        </p:nvSpPr>
        <p:spPr>
          <a:xfrm>
            <a:off x="7102155" y="3519036"/>
            <a:ext cx="1554480" cy="118872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gradFill>
                  <a:gsLst>
                    <a:gs pos="8537">
                      <a:schemeClr val="bg1"/>
                    </a:gs>
                    <a:gs pos="38000">
                      <a:schemeClr val="bg1"/>
                    </a:gs>
                  </a:gsLst>
                  <a:lin ang="5400000" scaled="0"/>
                </a:gradFill>
              </a:rPr>
              <a:t>Email</a:t>
            </a:r>
          </a:p>
          <a:p>
            <a:pPr algn="ctr"/>
            <a:r>
              <a:rPr lang="en-US" sz="1600" dirty="0" smtClean="0">
                <a:gradFill>
                  <a:gsLst>
                    <a:gs pos="8537">
                      <a:schemeClr val="bg1"/>
                    </a:gs>
                    <a:gs pos="38000">
                      <a:schemeClr val="bg1"/>
                    </a:gs>
                  </a:gsLst>
                  <a:lin ang="5400000" scaled="0"/>
                </a:gradFill>
              </a:rPr>
              <a:t> </a:t>
            </a:r>
            <a:endParaRPr lang="en-US" sz="1600" dirty="0">
              <a:gradFill>
                <a:gsLst>
                  <a:gs pos="8537">
                    <a:schemeClr val="bg1"/>
                  </a:gs>
                  <a:gs pos="38000">
                    <a:schemeClr val="bg1"/>
                  </a:gs>
                </a:gsLst>
                <a:lin ang="5400000" scaled="0"/>
              </a:gradFill>
            </a:endParaRPr>
          </a:p>
        </p:txBody>
      </p:sp>
      <p:cxnSp>
        <p:nvCxnSpPr>
          <p:cNvPr id="17" name="Straight Arrow Connector 16"/>
          <p:cNvCxnSpPr/>
          <p:nvPr/>
        </p:nvCxnSpPr>
        <p:spPr>
          <a:xfrm flipV="1">
            <a:off x="4155029" y="2669791"/>
            <a:ext cx="1487482" cy="812137"/>
          </a:xfrm>
          <a:prstGeom prst="straightConnector1">
            <a:avLst/>
          </a:prstGeom>
          <a:ln>
            <a:noFill/>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18" name="Straight Arrow Connector 17"/>
          <p:cNvCxnSpPr>
            <a:endCxn id="12" idx="1"/>
          </p:cNvCxnSpPr>
          <p:nvPr/>
        </p:nvCxnSpPr>
        <p:spPr>
          <a:xfrm>
            <a:off x="4155029" y="3481928"/>
            <a:ext cx="1030282" cy="631468"/>
          </a:xfrm>
          <a:prstGeom prst="straightConnector1">
            <a:avLst/>
          </a:prstGeom>
          <a:ln>
            <a:noFill/>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20" name="Straight Arrow Connector 19"/>
          <p:cNvCxnSpPr/>
          <p:nvPr/>
        </p:nvCxnSpPr>
        <p:spPr>
          <a:xfrm flipV="1">
            <a:off x="6623679" y="2665596"/>
            <a:ext cx="249878" cy="4195"/>
          </a:xfrm>
          <a:prstGeom prst="straightConnector1">
            <a:avLst/>
          </a:prstGeom>
          <a:ln>
            <a:noFill/>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22" name="Straight Arrow Connector 21"/>
          <p:cNvCxnSpPr>
            <a:stCxn id="12" idx="3"/>
            <a:endCxn id="13" idx="1"/>
          </p:cNvCxnSpPr>
          <p:nvPr/>
        </p:nvCxnSpPr>
        <p:spPr>
          <a:xfrm>
            <a:off x="6739791" y="4113396"/>
            <a:ext cx="362364" cy="0"/>
          </a:xfrm>
          <a:prstGeom prst="straightConnector1">
            <a:avLst/>
          </a:prstGeom>
          <a:ln>
            <a:noFill/>
            <a:tailEnd type="triangle"/>
          </a:ln>
        </p:spPr>
        <p:style>
          <a:lnRef idx="2">
            <a:schemeClr val="accent5">
              <a:shade val="50000"/>
            </a:schemeClr>
          </a:lnRef>
          <a:fillRef idx="1">
            <a:schemeClr val="accent5"/>
          </a:fillRef>
          <a:effectRef idx="0">
            <a:schemeClr val="accent5"/>
          </a:effectRef>
          <a:fontRef idx="minor">
            <a:schemeClr val="lt1"/>
          </a:fontRef>
        </p:style>
      </p:cxnSp>
      <p:sp>
        <p:nvSpPr>
          <p:cNvPr id="4" name="Rectangle 3"/>
          <p:cNvSpPr/>
          <p:nvPr/>
        </p:nvSpPr>
        <p:spPr>
          <a:xfrm>
            <a:off x="945197" y="2704688"/>
            <a:ext cx="1463040" cy="155448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gradFill>
                  <a:gsLst>
                    <a:gs pos="8537">
                      <a:schemeClr val="bg1"/>
                    </a:gs>
                    <a:gs pos="38000">
                      <a:schemeClr val="bg1"/>
                    </a:gs>
                  </a:gsLst>
                  <a:lin ang="5400000" scaled="0"/>
                </a:gradFill>
              </a:rPr>
              <a:t>Scheduler</a:t>
            </a:r>
            <a:endParaRPr lang="en-US" sz="1600" dirty="0">
              <a:gradFill>
                <a:gsLst>
                  <a:gs pos="8537">
                    <a:schemeClr val="bg1"/>
                  </a:gs>
                  <a:gs pos="38000">
                    <a:schemeClr val="bg1"/>
                  </a:gs>
                </a:gsLst>
                <a:lin ang="5400000" scaled="0"/>
              </a:gradFill>
            </a:endParaRPr>
          </a:p>
        </p:txBody>
      </p:sp>
      <p:sp>
        <p:nvSpPr>
          <p:cNvPr id="5" name="Rectangle 4"/>
          <p:cNvSpPr/>
          <p:nvPr/>
        </p:nvSpPr>
        <p:spPr>
          <a:xfrm>
            <a:off x="2685701" y="2704688"/>
            <a:ext cx="1463040" cy="155448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500" dirty="0" err="1" smtClean="0">
                <a:gradFill>
                  <a:gsLst>
                    <a:gs pos="8537">
                      <a:schemeClr val="bg1"/>
                    </a:gs>
                    <a:gs pos="38000">
                      <a:schemeClr val="bg1"/>
                    </a:gs>
                  </a:gsLst>
                  <a:lin ang="5400000" scaled="0"/>
                </a:gradFill>
              </a:rPr>
              <a:t>SurveyMonkey</a:t>
            </a:r>
            <a:endParaRPr lang="en-US" sz="1500" dirty="0">
              <a:gradFill>
                <a:gsLst>
                  <a:gs pos="8537">
                    <a:schemeClr val="bg1"/>
                  </a:gs>
                  <a:gs pos="38000">
                    <a:schemeClr val="bg1"/>
                  </a:gs>
                </a:gsLst>
                <a:lin ang="5400000" scaled="0"/>
              </a:gradFill>
            </a:endParaRPr>
          </a:p>
        </p:txBody>
      </p:sp>
      <p:cxnSp>
        <p:nvCxnSpPr>
          <p:cNvPr id="44" name="Straight Arrow Connector 43"/>
          <p:cNvCxnSpPr>
            <a:endCxn id="10" idx="1"/>
          </p:cNvCxnSpPr>
          <p:nvPr/>
        </p:nvCxnSpPr>
        <p:spPr>
          <a:xfrm flipV="1">
            <a:off x="4155029" y="2800417"/>
            <a:ext cx="1030282" cy="681511"/>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12" idx="1"/>
          </p:cNvCxnSpPr>
          <p:nvPr/>
        </p:nvCxnSpPr>
        <p:spPr>
          <a:xfrm>
            <a:off x="4155029" y="3481928"/>
            <a:ext cx="1030282" cy="631468"/>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731976" y="4113396"/>
            <a:ext cx="335280" cy="0"/>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739791" y="2823249"/>
            <a:ext cx="335280" cy="0"/>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218" y="2731919"/>
            <a:ext cx="395625" cy="395625"/>
          </a:xfrm>
          <a:prstGeom prst="rect">
            <a:avLst/>
          </a:prstGeom>
        </p:spPr>
      </p:pic>
      <p:pic>
        <p:nvPicPr>
          <p:cNvPr id="7" name="Picture 6"/>
          <p:cNvPicPr>
            <a:picLocks noChangeAspect="1"/>
          </p:cNvPicPr>
          <p:nvPr/>
        </p:nvPicPr>
        <p:blipFill>
          <a:blip r:embed="rId4"/>
          <a:stretch>
            <a:fillRect/>
          </a:stretch>
        </p:blipFill>
        <p:spPr>
          <a:xfrm>
            <a:off x="6313545" y="3611924"/>
            <a:ext cx="361950" cy="371475"/>
          </a:xfrm>
          <a:prstGeom prst="rect">
            <a:avLst/>
          </a:prstGeom>
        </p:spPr>
      </p:pic>
      <p:pic>
        <p:nvPicPr>
          <p:cNvPr id="9" name="Picture 8"/>
          <p:cNvPicPr>
            <a:picLocks noChangeAspect="1"/>
          </p:cNvPicPr>
          <p:nvPr/>
        </p:nvPicPr>
        <p:blipFill>
          <a:blip r:embed="rId5"/>
          <a:stretch>
            <a:fillRect/>
          </a:stretch>
        </p:blipFill>
        <p:spPr>
          <a:xfrm>
            <a:off x="6319268" y="2250089"/>
            <a:ext cx="361950" cy="371475"/>
          </a:xfrm>
          <a:prstGeom prst="rect">
            <a:avLst/>
          </a:prstGeom>
        </p:spPr>
      </p:pic>
      <p:pic>
        <p:nvPicPr>
          <p:cNvPr id="14" name="Picture 13"/>
          <p:cNvPicPr>
            <a:picLocks noChangeAspect="1"/>
          </p:cNvPicPr>
          <p:nvPr/>
        </p:nvPicPr>
        <p:blipFill>
          <a:blip r:embed="rId6"/>
          <a:stretch>
            <a:fillRect/>
          </a:stretch>
        </p:blipFill>
        <p:spPr>
          <a:xfrm>
            <a:off x="8199437" y="2250089"/>
            <a:ext cx="361950" cy="371475"/>
          </a:xfrm>
          <a:prstGeom prst="rect">
            <a:avLst/>
          </a:prstGeom>
        </p:spPr>
      </p:pic>
      <p:pic>
        <p:nvPicPr>
          <p:cNvPr id="15" name="Picture 14"/>
          <p:cNvPicPr>
            <a:picLocks noChangeAspect="1"/>
          </p:cNvPicPr>
          <p:nvPr/>
        </p:nvPicPr>
        <p:blipFill>
          <a:blip r:embed="rId7"/>
          <a:stretch>
            <a:fillRect/>
          </a:stretch>
        </p:blipFill>
        <p:spPr>
          <a:xfrm>
            <a:off x="8229625" y="3574455"/>
            <a:ext cx="371475" cy="371475"/>
          </a:xfrm>
          <a:prstGeom prst="rect">
            <a:avLst/>
          </a:prstGeom>
        </p:spPr>
      </p:pic>
      <p:pic>
        <p:nvPicPr>
          <p:cNvPr id="16" name="Picture 15"/>
          <p:cNvPicPr>
            <a:picLocks noChangeAspect="1"/>
          </p:cNvPicPr>
          <p:nvPr/>
        </p:nvPicPr>
        <p:blipFill>
          <a:blip r:embed="rId8"/>
          <a:stretch>
            <a:fillRect/>
          </a:stretch>
        </p:blipFill>
        <p:spPr>
          <a:xfrm>
            <a:off x="1994759" y="2735262"/>
            <a:ext cx="361950" cy="371475"/>
          </a:xfrm>
          <a:prstGeom prst="rect">
            <a:avLst/>
          </a:prstGeom>
        </p:spPr>
      </p:pic>
    </p:spTree>
    <p:extLst>
      <p:ext uri="{BB962C8B-B14F-4D97-AF65-F5344CB8AC3E}">
        <p14:creationId xmlns:p14="http://schemas.microsoft.com/office/powerpoint/2010/main" val="379009161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look under the hood…</a:t>
            </a:r>
            <a:endParaRPr lang="en-US" dirty="0"/>
          </a:p>
        </p:txBody>
      </p:sp>
      <p:sp>
        <p:nvSpPr>
          <p:cNvPr id="28" name="Rectangle 27"/>
          <p:cNvSpPr/>
          <p:nvPr/>
        </p:nvSpPr>
        <p:spPr bwMode="auto">
          <a:xfrm>
            <a:off x="-2587" y="5783264"/>
            <a:ext cx="12439061" cy="1211262"/>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latin typeface="Segoe UI Semibold" panose="020B0702040204020203" pitchFamily="34" charset="0"/>
                <a:ea typeface="Segoe UI" panose="020B0502040204020203" pitchFamily="34" charset="0"/>
                <a:cs typeface="Segoe UI Semibold" panose="020B0702040204020203" pitchFamily="34" charset="0"/>
              </a:rPr>
              <a:t>WORKFLOW ENGINE</a:t>
            </a:r>
          </a:p>
        </p:txBody>
      </p:sp>
      <p:grpSp>
        <p:nvGrpSpPr>
          <p:cNvPr id="4" name="Group 3"/>
          <p:cNvGrpSpPr/>
          <p:nvPr/>
        </p:nvGrpSpPr>
        <p:grpSpPr>
          <a:xfrm>
            <a:off x="955245" y="2201862"/>
            <a:ext cx="7711440" cy="2505894"/>
            <a:chOff x="945197" y="2201862"/>
            <a:chExt cx="7711440" cy="2505894"/>
          </a:xfrm>
        </p:grpSpPr>
        <p:grpSp>
          <p:nvGrpSpPr>
            <p:cNvPr id="9" name="Group 8"/>
            <p:cNvGrpSpPr/>
            <p:nvPr/>
          </p:nvGrpSpPr>
          <p:grpSpPr>
            <a:xfrm>
              <a:off x="945197" y="2201862"/>
              <a:ext cx="7711440" cy="2505894"/>
              <a:chOff x="945197" y="2201862"/>
              <a:chExt cx="7711440" cy="2505894"/>
            </a:xfrm>
          </p:grpSpPr>
          <p:cxnSp>
            <p:nvCxnSpPr>
              <p:cNvPr id="50" name="Straight Arrow Connector 49"/>
              <p:cNvCxnSpPr/>
              <p:nvPr/>
            </p:nvCxnSpPr>
            <p:spPr>
              <a:xfrm>
                <a:off x="2356709" y="3481928"/>
                <a:ext cx="335280" cy="0"/>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5185311" y="2206057"/>
                <a:ext cx="1554480" cy="118872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gradFill>
                      <a:gsLst>
                        <a:gs pos="8537">
                          <a:schemeClr val="bg1"/>
                        </a:gs>
                        <a:gs pos="38000">
                          <a:schemeClr val="bg1"/>
                        </a:gs>
                      </a:gsLst>
                      <a:lin ang="5400000" scaled="0"/>
                    </a:gradFill>
                  </a:rPr>
                  <a:t>Map survey to </a:t>
                </a:r>
                <a:r>
                  <a:rPr lang="en-US" sz="1600" dirty="0" err="1" smtClean="0">
                    <a:gradFill>
                      <a:gsLst>
                        <a:gs pos="8537">
                          <a:schemeClr val="bg1"/>
                        </a:gs>
                        <a:gs pos="38000">
                          <a:schemeClr val="bg1"/>
                        </a:gs>
                      </a:gsLst>
                      <a:lin ang="5400000" scaled="0"/>
                    </a:gradFill>
                  </a:rPr>
                  <a:t>SalesForce</a:t>
                </a:r>
                <a:endParaRPr lang="en-US" sz="1600" dirty="0">
                  <a:gradFill>
                    <a:gsLst>
                      <a:gs pos="8537">
                        <a:schemeClr val="bg1"/>
                      </a:gs>
                      <a:gs pos="38000">
                        <a:schemeClr val="bg1"/>
                      </a:gs>
                    </a:gsLst>
                    <a:lin ang="5400000" scaled="0"/>
                  </a:gradFill>
                </a:endParaRPr>
              </a:p>
            </p:txBody>
          </p:sp>
          <p:sp>
            <p:nvSpPr>
              <p:cNvPr id="52" name="Rectangle 51"/>
              <p:cNvSpPr/>
              <p:nvPr/>
            </p:nvSpPr>
            <p:spPr>
              <a:xfrm>
                <a:off x="7102157" y="2201862"/>
                <a:ext cx="1554480" cy="118872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gradFill>
                      <a:gsLst>
                        <a:gs pos="8537">
                          <a:schemeClr val="bg1"/>
                        </a:gs>
                        <a:gs pos="38000">
                          <a:schemeClr val="bg1"/>
                        </a:gs>
                      </a:gsLst>
                      <a:lin ang="5400000" scaled="0"/>
                    </a:gradFill>
                  </a:rPr>
                  <a:t>Add to </a:t>
                </a:r>
                <a:r>
                  <a:rPr lang="en-US" sz="1600" dirty="0" err="1" smtClean="0">
                    <a:gradFill>
                      <a:gsLst>
                        <a:gs pos="8537">
                          <a:schemeClr val="bg1"/>
                        </a:gs>
                        <a:gs pos="38000">
                          <a:schemeClr val="bg1"/>
                        </a:gs>
                      </a:gsLst>
                      <a:lin ang="5400000" scaled="0"/>
                    </a:gradFill>
                  </a:rPr>
                  <a:t>SalesForce</a:t>
                </a:r>
                <a:endParaRPr lang="en-US" sz="1600" dirty="0">
                  <a:gradFill>
                    <a:gsLst>
                      <a:gs pos="8537">
                        <a:schemeClr val="bg1"/>
                      </a:gs>
                      <a:gs pos="38000">
                        <a:schemeClr val="bg1"/>
                      </a:gs>
                    </a:gsLst>
                    <a:lin ang="5400000" scaled="0"/>
                  </a:gradFill>
                </a:endParaRPr>
              </a:p>
            </p:txBody>
          </p:sp>
          <p:sp>
            <p:nvSpPr>
              <p:cNvPr id="53" name="Rectangle 52"/>
              <p:cNvSpPr/>
              <p:nvPr/>
            </p:nvSpPr>
            <p:spPr>
              <a:xfrm>
                <a:off x="5185311" y="3519036"/>
                <a:ext cx="1554480" cy="118872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gradFill>
                      <a:gsLst>
                        <a:gs pos="8537">
                          <a:schemeClr val="bg1"/>
                        </a:gs>
                        <a:gs pos="38000">
                          <a:schemeClr val="bg1"/>
                        </a:gs>
                      </a:gsLst>
                      <a:lin ang="5400000" scaled="0"/>
                    </a:gradFill>
                  </a:rPr>
                  <a:t>Filter</a:t>
                </a:r>
              </a:p>
              <a:p>
                <a:pPr algn="ctr"/>
                <a:r>
                  <a:rPr lang="en-US" sz="1600" dirty="0">
                    <a:gradFill>
                      <a:gsLst>
                        <a:gs pos="8537">
                          <a:schemeClr val="bg1"/>
                        </a:gs>
                        <a:gs pos="38000">
                          <a:schemeClr val="bg1"/>
                        </a:gs>
                      </a:gsLst>
                      <a:lin ang="5400000" scaled="0"/>
                    </a:gradFill>
                  </a:rPr>
                  <a:t>Priority Leads</a:t>
                </a:r>
              </a:p>
            </p:txBody>
          </p:sp>
          <p:sp>
            <p:nvSpPr>
              <p:cNvPr id="54" name="Rectangle 53"/>
              <p:cNvSpPr/>
              <p:nvPr/>
            </p:nvSpPr>
            <p:spPr>
              <a:xfrm>
                <a:off x="7102155" y="3519036"/>
                <a:ext cx="1554480" cy="118872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gradFill>
                      <a:gsLst>
                        <a:gs pos="8537">
                          <a:schemeClr val="bg1"/>
                        </a:gs>
                        <a:gs pos="38000">
                          <a:schemeClr val="bg1"/>
                        </a:gs>
                      </a:gsLst>
                      <a:lin ang="5400000" scaled="0"/>
                    </a:gradFill>
                  </a:rPr>
                  <a:t>Email</a:t>
                </a:r>
              </a:p>
              <a:p>
                <a:pPr algn="ctr"/>
                <a:r>
                  <a:rPr lang="en-US" sz="1600" dirty="0" smtClean="0">
                    <a:gradFill>
                      <a:gsLst>
                        <a:gs pos="8537">
                          <a:schemeClr val="bg1"/>
                        </a:gs>
                        <a:gs pos="38000">
                          <a:schemeClr val="bg1"/>
                        </a:gs>
                      </a:gsLst>
                      <a:lin ang="5400000" scaled="0"/>
                    </a:gradFill>
                  </a:rPr>
                  <a:t> </a:t>
                </a:r>
                <a:endParaRPr lang="en-US" sz="1600" dirty="0">
                  <a:gradFill>
                    <a:gsLst>
                      <a:gs pos="8537">
                        <a:schemeClr val="bg1"/>
                      </a:gs>
                      <a:gs pos="38000">
                        <a:schemeClr val="bg1"/>
                      </a:gs>
                    </a:gsLst>
                    <a:lin ang="5400000" scaled="0"/>
                  </a:gradFill>
                </a:endParaRPr>
              </a:p>
            </p:txBody>
          </p:sp>
          <p:cxnSp>
            <p:nvCxnSpPr>
              <p:cNvPr id="55" name="Straight Arrow Connector 54"/>
              <p:cNvCxnSpPr/>
              <p:nvPr/>
            </p:nvCxnSpPr>
            <p:spPr>
              <a:xfrm flipV="1">
                <a:off x="4155029" y="2669791"/>
                <a:ext cx="1487482" cy="812137"/>
              </a:xfrm>
              <a:prstGeom prst="straightConnector1">
                <a:avLst/>
              </a:prstGeom>
              <a:ln>
                <a:noFill/>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56" name="Straight Arrow Connector 55"/>
              <p:cNvCxnSpPr>
                <a:endCxn id="53" idx="1"/>
              </p:cNvCxnSpPr>
              <p:nvPr/>
            </p:nvCxnSpPr>
            <p:spPr>
              <a:xfrm>
                <a:off x="4155029" y="3481928"/>
                <a:ext cx="1030282" cy="631468"/>
              </a:xfrm>
              <a:prstGeom prst="straightConnector1">
                <a:avLst/>
              </a:prstGeom>
              <a:ln>
                <a:noFill/>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57" name="Straight Arrow Connector 56"/>
              <p:cNvCxnSpPr/>
              <p:nvPr/>
            </p:nvCxnSpPr>
            <p:spPr>
              <a:xfrm flipV="1">
                <a:off x="6623679" y="2665596"/>
                <a:ext cx="249878" cy="4195"/>
              </a:xfrm>
              <a:prstGeom prst="straightConnector1">
                <a:avLst/>
              </a:prstGeom>
              <a:ln>
                <a:noFill/>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58" name="Straight Arrow Connector 57"/>
              <p:cNvCxnSpPr>
                <a:stCxn id="53" idx="3"/>
                <a:endCxn id="54" idx="1"/>
              </p:cNvCxnSpPr>
              <p:nvPr/>
            </p:nvCxnSpPr>
            <p:spPr>
              <a:xfrm>
                <a:off x="6739791" y="4113396"/>
                <a:ext cx="362364" cy="0"/>
              </a:xfrm>
              <a:prstGeom prst="straightConnector1">
                <a:avLst/>
              </a:prstGeom>
              <a:ln>
                <a:noFill/>
                <a:tailEnd type="triangle"/>
              </a:ln>
            </p:spPr>
            <p:style>
              <a:lnRef idx="2">
                <a:schemeClr val="accent5">
                  <a:shade val="50000"/>
                </a:schemeClr>
              </a:lnRef>
              <a:fillRef idx="1">
                <a:schemeClr val="accent5"/>
              </a:fillRef>
              <a:effectRef idx="0">
                <a:schemeClr val="accent5"/>
              </a:effectRef>
              <a:fontRef idx="minor">
                <a:schemeClr val="lt1"/>
              </a:fontRef>
            </p:style>
          </p:cxnSp>
          <p:sp>
            <p:nvSpPr>
              <p:cNvPr id="59" name="Rectangle 58"/>
              <p:cNvSpPr/>
              <p:nvPr/>
            </p:nvSpPr>
            <p:spPr>
              <a:xfrm>
                <a:off x="945197" y="2704688"/>
                <a:ext cx="1463040" cy="155448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gradFill>
                      <a:gsLst>
                        <a:gs pos="8537">
                          <a:schemeClr val="bg1"/>
                        </a:gs>
                        <a:gs pos="38000">
                          <a:schemeClr val="bg1"/>
                        </a:gs>
                      </a:gsLst>
                      <a:lin ang="5400000" scaled="0"/>
                    </a:gradFill>
                  </a:rPr>
                  <a:t>Scheduler</a:t>
                </a:r>
                <a:endParaRPr lang="en-US" sz="1600" dirty="0">
                  <a:gradFill>
                    <a:gsLst>
                      <a:gs pos="8537">
                        <a:schemeClr val="bg1"/>
                      </a:gs>
                      <a:gs pos="38000">
                        <a:schemeClr val="bg1"/>
                      </a:gs>
                    </a:gsLst>
                    <a:lin ang="5400000" scaled="0"/>
                  </a:gradFill>
                </a:endParaRPr>
              </a:p>
            </p:txBody>
          </p:sp>
          <p:sp>
            <p:nvSpPr>
              <p:cNvPr id="60" name="Rectangle 59"/>
              <p:cNvSpPr/>
              <p:nvPr/>
            </p:nvSpPr>
            <p:spPr>
              <a:xfrm>
                <a:off x="2685701" y="2704688"/>
                <a:ext cx="1463040" cy="155448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500" dirty="0" err="1" smtClean="0">
                    <a:gradFill>
                      <a:gsLst>
                        <a:gs pos="8537">
                          <a:schemeClr val="bg1"/>
                        </a:gs>
                        <a:gs pos="38000">
                          <a:schemeClr val="bg1"/>
                        </a:gs>
                      </a:gsLst>
                      <a:lin ang="5400000" scaled="0"/>
                    </a:gradFill>
                  </a:rPr>
                  <a:t>SurveyMonkey</a:t>
                </a:r>
                <a:endParaRPr lang="en-US" sz="1500" dirty="0">
                  <a:gradFill>
                    <a:gsLst>
                      <a:gs pos="8537">
                        <a:schemeClr val="bg1"/>
                      </a:gs>
                      <a:gs pos="38000">
                        <a:schemeClr val="bg1"/>
                      </a:gs>
                    </a:gsLst>
                    <a:lin ang="5400000" scaled="0"/>
                  </a:gradFill>
                </a:endParaRPr>
              </a:p>
            </p:txBody>
          </p:sp>
          <p:cxnSp>
            <p:nvCxnSpPr>
              <p:cNvPr id="61" name="Straight Arrow Connector 60"/>
              <p:cNvCxnSpPr>
                <a:endCxn id="51" idx="1"/>
              </p:cNvCxnSpPr>
              <p:nvPr/>
            </p:nvCxnSpPr>
            <p:spPr>
              <a:xfrm flipV="1">
                <a:off x="4155029" y="2800417"/>
                <a:ext cx="1030282" cy="681511"/>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53" idx="1"/>
              </p:cNvCxnSpPr>
              <p:nvPr/>
            </p:nvCxnSpPr>
            <p:spPr>
              <a:xfrm>
                <a:off x="4155029" y="3481928"/>
                <a:ext cx="1030282" cy="631468"/>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731976" y="4113396"/>
                <a:ext cx="335280" cy="0"/>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739791" y="2823249"/>
                <a:ext cx="335280" cy="0"/>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gr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218" y="2731919"/>
              <a:ext cx="395625" cy="395625"/>
            </a:xfrm>
            <a:prstGeom prst="rect">
              <a:avLst/>
            </a:prstGeom>
          </p:spPr>
        </p:pic>
        <p:pic>
          <p:nvPicPr>
            <p:cNvPr id="22" name="Picture 21"/>
            <p:cNvPicPr>
              <a:picLocks noChangeAspect="1"/>
            </p:cNvPicPr>
            <p:nvPr/>
          </p:nvPicPr>
          <p:blipFill>
            <a:blip r:embed="rId4"/>
            <a:stretch>
              <a:fillRect/>
            </a:stretch>
          </p:blipFill>
          <p:spPr>
            <a:xfrm>
              <a:off x="6313545" y="3611924"/>
              <a:ext cx="361950" cy="371475"/>
            </a:xfrm>
            <a:prstGeom prst="rect">
              <a:avLst/>
            </a:prstGeom>
          </p:spPr>
        </p:pic>
        <p:pic>
          <p:nvPicPr>
            <p:cNvPr id="23" name="Picture 22"/>
            <p:cNvPicPr>
              <a:picLocks noChangeAspect="1"/>
            </p:cNvPicPr>
            <p:nvPr/>
          </p:nvPicPr>
          <p:blipFill>
            <a:blip r:embed="rId5"/>
            <a:stretch>
              <a:fillRect/>
            </a:stretch>
          </p:blipFill>
          <p:spPr>
            <a:xfrm>
              <a:off x="6319268" y="2250089"/>
              <a:ext cx="361950" cy="371475"/>
            </a:xfrm>
            <a:prstGeom prst="rect">
              <a:avLst/>
            </a:prstGeom>
          </p:spPr>
        </p:pic>
        <p:pic>
          <p:nvPicPr>
            <p:cNvPr id="24" name="Picture 23"/>
            <p:cNvPicPr>
              <a:picLocks noChangeAspect="1"/>
            </p:cNvPicPr>
            <p:nvPr/>
          </p:nvPicPr>
          <p:blipFill>
            <a:blip r:embed="rId6"/>
            <a:stretch>
              <a:fillRect/>
            </a:stretch>
          </p:blipFill>
          <p:spPr>
            <a:xfrm>
              <a:off x="8199437" y="2250089"/>
              <a:ext cx="361950" cy="371475"/>
            </a:xfrm>
            <a:prstGeom prst="rect">
              <a:avLst/>
            </a:prstGeom>
          </p:spPr>
        </p:pic>
        <p:pic>
          <p:nvPicPr>
            <p:cNvPr id="25" name="Picture 24"/>
            <p:cNvPicPr>
              <a:picLocks noChangeAspect="1"/>
            </p:cNvPicPr>
            <p:nvPr/>
          </p:nvPicPr>
          <p:blipFill>
            <a:blip r:embed="rId7"/>
            <a:stretch>
              <a:fillRect/>
            </a:stretch>
          </p:blipFill>
          <p:spPr>
            <a:xfrm>
              <a:off x="8229625" y="3574455"/>
              <a:ext cx="371475" cy="371475"/>
            </a:xfrm>
            <a:prstGeom prst="rect">
              <a:avLst/>
            </a:prstGeom>
          </p:spPr>
        </p:pic>
        <p:pic>
          <p:nvPicPr>
            <p:cNvPr id="26" name="Picture 25"/>
            <p:cNvPicPr>
              <a:picLocks noChangeAspect="1"/>
            </p:cNvPicPr>
            <p:nvPr/>
          </p:nvPicPr>
          <p:blipFill>
            <a:blip r:embed="rId8"/>
            <a:stretch>
              <a:fillRect/>
            </a:stretch>
          </p:blipFill>
          <p:spPr>
            <a:xfrm>
              <a:off x="1994759" y="2735262"/>
              <a:ext cx="361950" cy="371475"/>
            </a:xfrm>
            <a:prstGeom prst="rect">
              <a:avLst/>
            </a:prstGeom>
          </p:spPr>
        </p:pic>
      </p:grpSp>
      <p:sp>
        <p:nvSpPr>
          <p:cNvPr id="29" name="Flowchart: Magnetic Disk 28"/>
          <p:cNvSpPr/>
          <p:nvPr/>
        </p:nvSpPr>
        <p:spPr bwMode="auto">
          <a:xfrm>
            <a:off x="10104437" y="5859462"/>
            <a:ext cx="1676400" cy="1035558"/>
          </a:xfrm>
          <a:prstGeom prst="flowChartMagneticDisk">
            <a:avLst/>
          </a:prstGeom>
          <a:solidFill>
            <a:schemeClr val="accent1">
              <a:lumMod val="60000"/>
              <a:lumOff val="40000"/>
            </a:schemeClr>
          </a:solidFill>
          <a:ln>
            <a:solidFill>
              <a:schemeClr val="tx1">
                <a:lumMod val="50000"/>
              </a:schemeClr>
            </a:solid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ea typeface="Segoe UI" pitchFamily="34" charset="0"/>
                <a:cs typeface="Segoe UI" pitchFamily="34" charset="0"/>
              </a:rPr>
              <a:t>Data Store</a:t>
            </a:r>
          </a:p>
        </p:txBody>
      </p:sp>
      <p:sp>
        <p:nvSpPr>
          <p:cNvPr id="30" name="Flowchart: Magnetic Disk 29"/>
          <p:cNvSpPr/>
          <p:nvPr/>
        </p:nvSpPr>
        <p:spPr bwMode="auto">
          <a:xfrm>
            <a:off x="8047037" y="5859462"/>
            <a:ext cx="1676400" cy="1035558"/>
          </a:xfrm>
          <a:prstGeom prst="flowChartMagneticDisk">
            <a:avLst/>
          </a:prstGeom>
          <a:solidFill>
            <a:schemeClr val="accent1">
              <a:lumMod val="60000"/>
              <a:lumOff val="40000"/>
            </a:schemeClr>
          </a:solidFill>
          <a:ln>
            <a:solidFill>
              <a:schemeClr val="tx1">
                <a:lumMod val="50000"/>
              </a:schemeClr>
            </a:solid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ea typeface="Segoe UI" pitchFamily="34" charset="0"/>
                <a:cs typeface="Segoe UI" pitchFamily="34" charset="0"/>
              </a:rPr>
              <a:t>Execution State</a:t>
            </a:r>
          </a:p>
        </p:txBody>
      </p:sp>
    </p:spTree>
    <p:extLst>
      <p:ext uri="{BB962C8B-B14F-4D97-AF65-F5344CB8AC3E}">
        <p14:creationId xmlns:p14="http://schemas.microsoft.com/office/powerpoint/2010/main" val="3551022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0643E-6 -1.99274E-6 L 0.00178 -0.15728 " pathEditMode="relative" rAng="0" ptsTypes="AA">
                                      <p:cBhvr>
                                        <p:cTn id="6" dur="2000" fill="hold"/>
                                        <p:tgtEl>
                                          <p:spTgt spid="4"/>
                                        </p:tgtEl>
                                        <p:attrNameLst>
                                          <p:attrName>ppt_x</p:attrName>
                                          <p:attrName>ppt_y</p:attrName>
                                        </p:attrNameLst>
                                      </p:cBhvr>
                                      <p:rCtr x="89" y="-7876"/>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look under the hood…</a:t>
            </a:r>
            <a:endParaRPr lang="en-US" dirty="0"/>
          </a:p>
        </p:txBody>
      </p:sp>
      <p:sp>
        <p:nvSpPr>
          <p:cNvPr id="28" name="Rectangle 27"/>
          <p:cNvSpPr/>
          <p:nvPr/>
        </p:nvSpPr>
        <p:spPr bwMode="auto">
          <a:xfrm>
            <a:off x="-2587" y="5783264"/>
            <a:ext cx="12439061" cy="1211262"/>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latin typeface="Segoe UI Semibold" panose="020B0702040204020203" pitchFamily="34" charset="0"/>
                <a:ea typeface="Segoe UI" panose="020B0502040204020203" pitchFamily="34" charset="0"/>
                <a:cs typeface="Segoe UI Semibold" panose="020B0702040204020203" pitchFamily="34" charset="0"/>
              </a:rPr>
              <a:t>WORKFLOW ENGINE</a:t>
            </a:r>
          </a:p>
        </p:txBody>
      </p:sp>
      <p:sp>
        <p:nvSpPr>
          <p:cNvPr id="2" name="Flowchart: Magnetic Disk 1"/>
          <p:cNvSpPr/>
          <p:nvPr/>
        </p:nvSpPr>
        <p:spPr bwMode="auto">
          <a:xfrm>
            <a:off x="10104437" y="5859462"/>
            <a:ext cx="1676400" cy="1035558"/>
          </a:xfrm>
          <a:prstGeom prst="flowChartMagneticDisk">
            <a:avLst/>
          </a:prstGeom>
          <a:solidFill>
            <a:schemeClr val="accent1">
              <a:lumMod val="60000"/>
              <a:lumOff val="40000"/>
            </a:schemeClr>
          </a:solidFill>
          <a:ln>
            <a:solidFill>
              <a:schemeClr val="tx1">
                <a:lumMod val="50000"/>
              </a:schemeClr>
            </a:solid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ea typeface="Segoe UI" pitchFamily="34" charset="0"/>
                <a:cs typeface="Segoe UI" pitchFamily="34" charset="0"/>
              </a:rPr>
              <a:t>Data Store</a:t>
            </a:r>
          </a:p>
        </p:txBody>
      </p:sp>
      <p:cxnSp>
        <p:nvCxnSpPr>
          <p:cNvPr id="23" name="Straight Arrow Connector 22"/>
          <p:cNvCxnSpPr/>
          <p:nvPr/>
        </p:nvCxnSpPr>
        <p:spPr>
          <a:xfrm>
            <a:off x="2381997" y="2379120"/>
            <a:ext cx="335280" cy="0"/>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10599" y="1103249"/>
            <a:ext cx="1554480" cy="118872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gradFill>
                  <a:gsLst>
                    <a:gs pos="8537">
                      <a:schemeClr val="bg1"/>
                    </a:gs>
                    <a:gs pos="38000">
                      <a:schemeClr val="bg1"/>
                    </a:gs>
                  </a:gsLst>
                  <a:lin ang="5400000" scaled="0"/>
                </a:gradFill>
              </a:rPr>
              <a:t>Map survey to </a:t>
            </a:r>
            <a:r>
              <a:rPr lang="en-US" sz="1600" dirty="0" err="1" smtClean="0">
                <a:gradFill>
                  <a:gsLst>
                    <a:gs pos="8537">
                      <a:schemeClr val="bg1"/>
                    </a:gs>
                    <a:gs pos="38000">
                      <a:schemeClr val="bg1"/>
                    </a:gs>
                  </a:gsLst>
                  <a:lin ang="5400000" scaled="0"/>
                </a:gradFill>
              </a:rPr>
              <a:t>SalesForce</a:t>
            </a:r>
            <a:endParaRPr lang="en-US" sz="1600" dirty="0">
              <a:gradFill>
                <a:gsLst>
                  <a:gs pos="8537">
                    <a:schemeClr val="bg1"/>
                  </a:gs>
                  <a:gs pos="38000">
                    <a:schemeClr val="bg1"/>
                  </a:gs>
                </a:gsLst>
                <a:lin ang="5400000" scaled="0"/>
              </a:gradFill>
            </a:endParaRPr>
          </a:p>
        </p:txBody>
      </p:sp>
      <p:sp>
        <p:nvSpPr>
          <p:cNvPr id="25" name="Rectangle 24"/>
          <p:cNvSpPr/>
          <p:nvPr/>
        </p:nvSpPr>
        <p:spPr>
          <a:xfrm>
            <a:off x="7127445" y="1099054"/>
            <a:ext cx="1554480" cy="118872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gradFill>
                  <a:gsLst>
                    <a:gs pos="8537">
                      <a:schemeClr val="bg1"/>
                    </a:gs>
                    <a:gs pos="38000">
                      <a:schemeClr val="bg1"/>
                    </a:gs>
                  </a:gsLst>
                  <a:lin ang="5400000" scaled="0"/>
                </a:gradFill>
              </a:rPr>
              <a:t>Add to </a:t>
            </a:r>
            <a:r>
              <a:rPr lang="en-US" sz="1600" dirty="0" err="1" smtClean="0">
                <a:gradFill>
                  <a:gsLst>
                    <a:gs pos="8537">
                      <a:schemeClr val="bg1"/>
                    </a:gs>
                    <a:gs pos="38000">
                      <a:schemeClr val="bg1"/>
                    </a:gs>
                  </a:gsLst>
                  <a:lin ang="5400000" scaled="0"/>
                </a:gradFill>
              </a:rPr>
              <a:t>SalesForce</a:t>
            </a:r>
            <a:endParaRPr lang="en-US" sz="1600" dirty="0">
              <a:gradFill>
                <a:gsLst>
                  <a:gs pos="8537">
                    <a:schemeClr val="bg1"/>
                  </a:gs>
                  <a:gs pos="38000">
                    <a:schemeClr val="bg1"/>
                  </a:gs>
                </a:gsLst>
                <a:lin ang="5400000" scaled="0"/>
              </a:gradFill>
            </a:endParaRPr>
          </a:p>
        </p:txBody>
      </p:sp>
      <p:sp>
        <p:nvSpPr>
          <p:cNvPr id="26" name="Rectangle 25"/>
          <p:cNvSpPr/>
          <p:nvPr/>
        </p:nvSpPr>
        <p:spPr>
          <a:xfrm>
            <a:off x="5210599" y="2416228"/>
            <a:ext cx="1554480" cy="118872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gradFill>
                  <a:gsLst>
                    <a:gs pos="8537">
                      <a:schemeClr val="bg1"/>
                    </a:gs>
                    <a:gs pos="38000">
                      <a:schemeClr val="bg1"/>
                    </a:gs>
                  </a:gsLst>
                  <a:lin ang="5400000" scaled="0"/>
                </a:gradFill>
              </a:rPr>
              <a:t>Filter</a:t>
            </a:r>
          </a:p>
          <a:p>
            <a:pPr algn="ctr"/>
            <a:r>
              <a:rPr lang="en-US" sz="1600" dirty="0">
                <a:gradFill>
                  <a:gsLst>
                    <a:gs pos="8537">
                      <a:schemeClr val="bg1"/>
                    </a:gs>
                    <a:gs pos="38000">
                      <a:schemeClr val="bg1"/>
                    </a:gs>
                  </a:gsLst>
                  <a:lin ang="5400000" scaled="0"/>
                </a:gradFill>
              </a:rPr>
              <a:t>Priority Leads</a:t>
            </a:r>
          </a:p>
        </p:txBody>
      </p:sp>
      <p:sp>
        <p:nvSpPr>
          <p:cNvPr id="27" name="Rectangle 26"/>
          <p:cNvSpPr/>
          <p:nvPr/>
        </p:nvSpPr>
        <p:spPr>
          <a:xfrm>
            <a:off x="7127443" y="2416228"/>
            <a:ext cx="1554480" cy="118872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gradFill>
                  <a:gsLst>
                    <a:gs pos="8537">
                      <a:schemeClr val="bg1"/>
                    </a:gs>
                    <a:gs pos="38000">
                      <a:schemeClr val="bg1"/>
                    </a:gs>
                  </a:gsLst>
                  <a:lin ang="5400000" scaled="0"/>
                </a:gradFill>
              </a:rPr>
              <a:t>Email</a:t>
            </a:r>
          </a:p>
          <a:p>
            <a:pPr algn="ctr"/>
            <a:r>
              <a:rPr lang="en-US" sz="1600" dirty="0" smtClean="0">
                <a:gradFill>
                  <a:gsLst>
                    <a:gs pos="8537">
                      <a:schemeClr val="bg1"/>
                    </a:gs>
                    <a:gs pos="38000">
                      <a:schemeClr val="bg1"/>
                    </a:gs>
                  </a:gsLst>
                  <a:lin ang="5400000" scaled="0"/>
                </a:gradFill>
              </a:rPr>
              <a:t> </a:t>
            </a:r>
            <a:endParaRPr lang="en-US" sz="1600" dirty="0">
              <a:gradFill>
                <a:gsLst>
                  <a:gs pos="8537">
                    <a:schemeClr val="bg1"/>
                  </a:gs>
                  <a:gs pos="38000">
                    <a:schemeClr val="bg1"/>
                  </a:gs>
                </a:gsLst>
                <a:lin ang="5400000" scaled="0"/>
              </a:gradFill>
            </a:endParaRPr>
          </a:p>
        </p:txBody>
      </p:sp>
      <p:cxnSp>
        <p:nvCxnSpPr>
          <p:cNvPr id="29" name="Straight Arrow Connector 28"/>
          <p:cNvCxnSpPr/>
          <p:nvPr/>
        </p:nvCxnSpPr>
        <p:spPr>
          <a:xfrm flipV="1">
            <a:off x="4180317" y="1566983"/>
            <a:ext cx="1487482" cy="812137"/>
          </a:xfrm>
          <a:prstGeom prst="straightConnector1">
            <a:avLst/>
          </a:prstGeom>
          <a:ln>
            <a:noFill/>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30" name="Straight Arrow Connector 29"/>
          <p:cNvCxnSpPr>
            <a:endCxn id="26" idx="1"/>
          </p:cNvCxnSpPr>
          <p:nvPr/>
        </p:nvCxnSpPr>
        <p:spPr>
          <a:xfrm>
            <a:off x="4180317" y="2379120"/>
            <a:ext cx="1030282" cy="631468"/>
          </a:xfrm>
          <a:prstGeom prst="straightConnector1">
            <a:avLst/>
          </a:prstGeom>
          <a:ln>
            <a:noFill/>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31" name="Straight Arrow Connector 30"/>
          <p:cNvCxnSpPr/>
          <p:nvPr/>
        </p:nvCxnSpPr>
        <p:spPr>
          <a:xfrm flipV="1">
            <a:off x="6648967" y="1562788"/>
            <a:ext cx="249878" cy="4195"/>
          </a:xfrm>
          <a:prstGeom prst="straightConnector1">
            <a:avLst/>
          </a:prstGeom>
          <a:ln>
            <a:noFill/>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32" name="Straight Arrow Connector 31"/>
          <p:cNvCxnSpPr>
            <a:stCxn id="26" idx="3"/>
            <a:endCxn id="27" idx="1"/>
          </p:cNvCxnSpPr>
          <p:nvPr/>
        </p:nvCxnSpPr>
        <p:spPr>
          <a:xfrm>
            <a:off x="6765079" y="3010588"/>
            <a:ext cx="362364" cy="0"/>
          </a:xfrm>
          <a:prstGeom prst="straightConnector1">
            <a:avLst/>
          </a:prstGeom>
          <a:ln>
            <a:noFill/>
            <a:tailEnd type="triangle"/>
          </a:ln>
        </p:spPr>
        <p:style>
          <a:lnRef idx="2">
            <a:schemeClr val="accent5">
              <a:shade val="50000"/>
            </a:schemeClr>
          </a:lnRef>
          <a:fillRef idx="1">
            <a:schemeClr val="accent5"/>
          </a:fillRef>
          <a:effectRef idx="0">
            <a:schemeClr val="accent5"/>
          </a:effectRef>
          <a:fontRef idx="minor">
            <a:schemeClr val="lt1"/>
          </a:fontRef>
        </p:style>
      </p:cxnSp>
      <p:sp>
        <p:nvSpPr>
          <p:cNvPr id="33" name="Rectangle 32"/>
          <p:cNvSpPr/>
          <p:nvPr/>
        </p:nvSpPr>
        <p:spPr>
          <a:xfrm>
            <a:off x="970485" y="1601880"/>
            <a:ext cx="1463040" cy="155448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gradFill>
                  <a:gsLst>
                    <a:gs pos="8537">
                      <a:schemeClr val="bg1"/>
                    </a:gs>
                    <a:gs pos="38000">
                      <a:schemeClr val="bg1"/>
                    </a:gs>
                  </a:gsLst>
                  <a:lin ang="5400000" scaled="0"/>
                </a:gradFill>
              </a:rPr>
              <a:t>Scheduler</a:t>
            </a:r>
            <a:endParaRPr lang="en-US" sz="1600" dirty="0">
              <a:gradFill>
                <a:gsLst>
                  <a:gs pos="8537">
                    <a:schemeClr val="bg1"/>
                  </a:gs>
                  <a:gs pos="38000">
                    <a:schemeClr val="bg1"/>
                  </a:gs>
                </a:gsLst>
                <a:lin ang="5400000" scaled="0"/>
              </a:gradFill>
            </a:endParaRPr>
          </a:p>
        </p:txBody>
      </p:sp>
      <p:sp>
        <p:nvSpPr>
          <p:cNvPr id="34" name="Rectangle 33"/>
          <p:cNvSpPr/>
          <p:nvPr/>
        </p:nvSpPr>
        <p:spPr>
          <a:xfrm>
            <a:off x="2710989" y="1601880"/>
            <a:ext cx="1463040" cy="1554480"/>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500" dirty="0" err="1" smtClean="0">
                <a:gradFill>
                  <a:gsLst>
                    <a:gs pos="8537">
                      <a:schemeClr val="bg1"/>
                    </a:gs>
                    <a:gs pos="38000">
                      <a:schemeClr val="bg1"/>
                    </a:gs>
                  </a:gsLst>
                  <a:lin ang="5400000" scaled="0"/>
                </a:gradFill>
              </a:rPr>
              <a:t>SurveyMonkey</a:t>
            </a:r>
            <a:endParaRPr lang="en-US" sz="1400" dirty="0" smtClean="0">
              <a:gradFill>
                <a:gsLst>
                  <a:gs pos="8537">
                    <a:schemeClr val="bg1"/>
                  </a:gs>
                  <a:gs pos="38000">
                    <a:schemeClr val="bg1"/>
                  </a:gs>
                </a:gsLst>
                <a:lin ang="5400000" scaled="0"/>
              </a:gradFill>
            </a:endParaRPr>
          </a:p>
        </p:txBody>
      </p:sp>
      <p:cxnSp>
        <p:nvCxnSpPr>
          <p:cNvPr id="35" name="Straight Arrow Connector 34"/>
          <p:cNvCxnSpPr>
            <a:endCxn id="24" idx="1"/>
          </p:cNvCxnSpPr>
          <p:nvPr/>
        </p:nvCxnSpPr>
        <p:spPr>
          <a:xfrm flipV="1">
            <a:off x="4180317" y="1697609"/>
            <a:ext cx="1030282" cy="681511"/>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6" idx="1"/>
          </p:cNvCxnSpPr>
          <p:nvPr/>
        </p:nvCxnSpPr>
        <p:spPr>
          <a:xfrm>
            <a:off x="4180317" y="2379120"/>
            <a:ext cx="1030282" cy="631468"/>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757264" y="3010588"/>
            <a:ext cx="335280" cy="0"/>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765079" y="1720441"/>
            <a:ext cx="335280" cy="0"/>
          </a:xfrm>
          <a:prstGeom prst="straightConnector1">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189037" y="3421062"/>
            <a:ext cx="0" cy="20574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4639" y="4748531"/>
            <a:ext cx="1014893" cy="704808"/>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Trigger</a:t>
            </a:r>
          </a:p>
          <a:p>
            <a:pPr>
              <a:lnSpc>
                <a:spcPct val="90000"/>
              </a:lnSpc>
              <a:spcAft>
                <a:spcPts val="600"/>
              </a:spcAft>
            </a:pPr>
            <a:r>
              <a:rPr lang="en-US" sz="1200" dirty="0" smtClean="0">
                <a:gradFill>
                  <a:gsLst>
                    <a:gs pos="2917">
                      <a:schemeClr val="tx1"/>
                    </a:gs>
                    <a:gs pos="30000">
                      <a:schemeClr val="tx1"/>
                    </a:gs>
                  </a:gsLst>
                  <a:lin ang="5400000" scaled="0"/>
                </a:gradFill>
              </a:rPr>
              <a:t>Workflow</a:t>
            </a:r>
          </a:p>
        </p:txBody>
      </p:sp>
      <p:cxnSp>
        <p:nvCxnSpPr>
          <p:cNvPr id="8" name="Straight Arrow Connector 7"/>
          <p:cNvCxnSpPr/>
          <p:nvPr/>
        </p:nvCxnSpPr>
        <p:spPr>
          <a:xfrm flipV="1">
            <a:off x="2027237" y="3421062"/>
            <a:ext cx="0" cy="20574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881478" y="3420970"/>
            <a:ext cx="0" cy="20574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023511" y="3527449"/>
            <a:ext cx="1379673" cy="461665"/>
          </a:xfrm>
          <a:prstGeom prst="rect">
            <a:avLst/>
          </a:prstGeom>
          <a:noFill/>
        </p:spPr>
        <p:txBody>
          <a:bodyPr wrap="none" lIns="182880" tIns="146304" rIns="182880" bIns="146304" rtlCol="0">
            <a:spAutoFit/>
          </a:bodyPr>
          <a:lstStyle/>
          <a:p>
            <a:pPr>
              <a:lnSpc>
                <a:spcPct val="90000"/>
              </a:lnSpc>
              <a:spcAft>
                <a:spcPts val="600"/>
              </a:spcAft>
            </a:pPr>
            <a:r>
              <a:rPr lang="en-US" sz="1200" dirty="0" err="1" smtClean="0">
                <a:gradFill>
                  <a:gsLst>
                    <a:gs pos="2917">
                      <a:schemeClr val="tx1"/>
                    </a:gs>
                    <a:gs pos="30000">
                      <a:schemeClr val="tx1"/>
                    </a:gs>
                  </a:gsLst>
                  <a:lin ang="5400000" scaled="0"/>
                </a:gradFill>
              </a:rPr>
              <a:t>GetSurveyData</a:t>
            </a:r>
            <a:endParaRPr lang="en-US" sz="1200" dirty="0" smtClean="0">
              <a:gradFill>
                <a:gsLst>
                  <a:gs pos="2917">
                    <a:schemeClr val="tx1"/>
                  </a:gs>
                  <a:gs pos="30000">
                    <a:schemeClr val="tx1"/>
                  </a:gs>
                </a:gsLst>
                <a:lin ang="5400000" scaled="0"/>
              </a:gradFill>
            </a:endParaRPr>
          </a:p>
        </p:txBody>
      </p:sp>
      <p:cxnSp>
        <p:nvCxnSpPr>
          <p:cNvPr id="51" name="Straight Arrow Connector 50"/>
          <p:cNvCxnSpPr/>
          <p:nvPr/>
        </p:nvCxnSpPr>
        <p:spPr>
          <a:xfrm>
            <a:off x="3879616" y="3395939"/>
            <a:ext cx="0" cy="20574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965218" y="4723408"/>
            <a:ext cx="1019895" cy="704808"/>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HTTP 202</a:t>
            </a:r>
          </a:p>
          <a:p>
            <a:pPr>
              <a:lnSpc>
                <a:spcPct val="90000"/>
              </a:lnSpc>
              <a:spcAft>
                <a:spcPts val="600"/>
              </a:spcAft>
            </a:pPr>
            <a:r>
              <a:rPr lang="en-US" sz="1200" dirty="0" smtClean="0">
                <a:gradFill>
                  <a:gsLst>
                    <a:gs pos="2917">
                      <a:schemeClr val="tx1"/>
                    </a:gs>
                    <a:gs pos="30000">
                      <a:schemeClr val="tx1"/>
                    </a:gs>
                  </a:gsLst>
                  <a:lin ang="5400000" scaled="0"/>
                </a:gradFill>
              </a:rPr>
              <a:t>Accepted</a:t>
            </a:r>
          </a:p>
        </p:txBody>
      </p:sp>
      <p:cxnSp>
        <p:nvCxnSpPr>
          <p:cNvPr id="53" name="Straight Arrow Connector 52"/>
          <p:cNvCxnSpPr/>
          <p:nvPr/>
        </p:nvCxnSpPr>
        <p:spPr>
          <a:xfrm flipV="1">
            <a:off x="2881478" y="3409105"/>
            <a:ext cx="0" cy="20574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023511" y="3515584"/>
            <a:ext cx="1021626" cy="461665"/>
          </a:xfrm>
          <a:prstGeom prst="rect">
            <a:avLst/>
          </a:prstGeom>
          <a:noFill/>
        </p:spPr>
        <p:txBody>
          <a:bodyPr wrap="none" lIns="182880" tIns="146304" rIns="182880" bIns="146304" rtlCol="0">
            <a:spAutoFit/>
          </a:bodyPr>
          <a:lstStyle/>
          <a:p>
            <a:pPr>
              <a:lnSpc>
                <a:spcPct val="90000"/>
              </a:lnSpc>
              <a:spcAft>
                <a:spcPts val="600"/>
              </a:spcAft>
            </a:pPr>
            <a:r>
              <a:rPr lang="en-US" sz="1200" dirty="0" err="1" smtClean="0">
                <a:gradFill>
                  <a:gsLst>
                    <a:gs pos="2917">
                      <a:schemeClr val="tx1"/>
                    </a:gs>
                    <a:gs pos="30000">
                      <a:schemeClr val="tx1"/>
                    </a:gs>
                  </a:gsLst>
                  <a:lin ang="5400000" scaled="0"/>
                </a:gradFill>
              </a:rPr>
              <a:t>GetStatus</a:t>
            </a:r>
            <a:endParaRPr lang="en-US" sz="1200" dirty="0" smtClean="0">
              <a:gradFill>
                <a:gsLst>
                  <a:gs pos="2917">
                    <a:schemeClr val="tx1"/>
                  </a:gs>
                  <a:gs pos="30000">
                    <a:schemeClr val="tx1"/>
                  </a:gs>
                </a:gsLst>
                <a:lin ang="5400000" scaled="0"/>
              </a:gradFill>
            </a:endParaRPr>
          </a:p>
        </p:txBody>
      </p:sp>
      <p:cxnSp>
        <p:nvCxnSpPr>
          <p:cNvPr id="55" name="Straight Arrow Connector 54"/>
          <p:cNvCxnSpPr/>
          <p:nvPr/>
        </p:nvCxnSpPr>
        <p:spPr>
          <a:xfrm>
            <a:off x="3879616" y="3384074"/>
            <a:ext cx="0" cy="20574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965218" y="4711543"/>
            <a:ext cx="1019895" cy="704808"/>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HTTP 200</a:t>
            </a:r>
          </a:p>
          <a:p>
            <a:pPr>
              <a:lnSpc>
                <a:spcPct val="90000"/>
              </a:lnSpc>
              <a:spcAft>
                <a:spcPts val="600"/>
              </a:spcAft>
            </a:pPr>
            <a:r>
              <a:rPr lang="en-US" sz="1200" dirty="0" smtClean="0">
                <a:gradFill>
                  <a:gsLst>
                    <a:gs pos="2917">
                      <a:schemeClr val="tx1"/>
                    </a:gs>
                    <a:gs pos="30000">
                      <a:schemeClr val="tx1"/>
                    </a:gs>
                  </a:gsLst>
                  <a:lin ang="5400000" scaled="0"/>
                </a:gradFill>
              </a:rPr>
              <a:t>OK</a:t>
            </a:r>
          </a:p>
        </p:txBody>
      </p:sp>
      <p:cxnSp>
        <p:nvCxnSpPr>
          <p:cNvPr id="62" name="Straight Arrow Connector 61"/>
          <p:cNvCxnSpPr/>
          <p:nvPr/>
        </p:nvCxnSpPr>
        <p:spPr>
          <a:xfrm flipV="1">
            <a:off x="5581387" y="3668499"/>
            <a:ext cx="0" cy="20574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723420" y="3774978"/>
            <a:ext cx="1020536" cy="461665"/>
          </a:xfrm>
          <a:prstGeom prst="rect">
            <a:avLst/>
          </a:prstGeom>
          <a:noFill/>
        </p:spPr>
        <p:txBody>
          <a:bodyPr wrap="none" lIns="182880" tIns="146304" rIns="182880" bIns="146304" rtlCol="0">
            <a:spAutoFit/>
          </a:bodyPr>
          <a:lstStyle/>
          <a:p>
            <a:pPr>
              <a:lnSpc>
                <a:spcPct val="90000"/>
              </a:lnSpc>
              <a:spcAft>
                <a:spcPts val="600"/>
              </a:spcAft>
            </a:pPr>
            <a:r>
              <a:rPr lang="en-US" sz="1200" dirty="0" err="1" smtClean="0">
                <a:gradFill>
                  <a:gsLst>
                    <a:gs pos="2917">
                      <a:schemeClr val="tx1"/>
                    </a:gs>
                    <a:gs pos="30000">
                      <a:schemeClr val="tx1"/>
                    </a:gs>
                  </a:gsLst>
                  <a:lin ang="5400000" scaled="0"/>
                </a:gradFill>
              </a:rPr>
              <a:t>FilterData</a:t>
            </a:r>
            <a:endParaRPr lang="en-US" sz="1200" dirty="0" smtClean="0">
              <a:gradFill>
                <a:gsLst>
                  <a:gs pos="2917">
                    <a:schemeClr val="tx1"/>
                  </a:gs>
                  <a:gs pos="30000">
                    <a:schemeClr val="tx1"/>
                  </a:gs>
                </a:gsLst>
                <a:lin ang="5400000" scaled="0"/>
              </a:gradFill>
            </a:endParaRPr>
          </a:p>
        </p:txBody>
      </p:sp>
      <p:graphicFrame>
        <p:nvGraphicFramePr>
          <p:cNvPr id="12" name="Table 11"/>
          <p:cNvGraphicFramePr>
            <a:graphicFrameLocks noGrp="1"/>
          </p:cNvGraphicFramePr>
          <p:nvPr>
            <p:extLst/>
          </p:nvPr>
        </p:nvGraphicFramePr>
        <p:xfrm>
          <a:off x="8509097" y="4003478"/>
          <a:ext cx="3657600" cy="4267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tblGrid>
              <a:tr h="182880">
                <a:tc>
                  <a:txBody>
                    <a:bodyPr/>
                    <a:lstStyle/>
                    <a:p>
                      <a:r>
                        <a:rPr lang="en-US" sz="800" dirty="0" smtClean="0"/>
                        <a:t>ID</a:t>
                      </a:r>
                      <a:endParaRPr lang="en-US" sz="800" dirty="0"/>
                    </a:p>
                  </a:txBody>
                  <a:tcPr/>
                </a:tc>
                <a:tc>
                  <a:txBody>
                    <a:bodyPr/>
                    <a:lstStyle/>
                    <a:p>
                      <a:r>
                        <a:rPr lang="en-US" sz="800" dirty="0" smtClean="0"/>
                        <a:t>Status</a:t>
                      </a:r>
                      <a:endParaRPr lang="en-US" sz="800" dirty="0"/>
                    </a:p>
                  </a:txBody>
                  <a:tcPr/>
                </a:tc>
                <a:tc>
                  <a:txBody>
                    <a:bodyPr/>
                    <a:lstStyle/>
                    <a:p>
                      <a:r>
                        <a:rPr lang="en-US" sz="800" dirty="0" smtClean="0"/>
                        <a:t>Action</a:t>
                      </a:r>
                      <a:endParaRPr lang="en-US" sz="800" dirty="0"/>
                    </a:p>
                  </a:txBody>
                  <a:tcPr/>
                </a:tc>
                <a:tc>
                  <a:txBody>
                    <a:bodyPr/>
                    <a:lstStyle/>
                    <a:p>
                      <a:r>
                        <a:rPr lang="en-US" sz="800" dirty="0" smtClean="0"/>
                        <a:t>Duration</a:t>
                      </a:r>
                      <a:endParaRPr lang="en-US" sz="800" dirty="0"/>
                    </a:p>
                  </a:txBody>
                  <a:tcPr/>
                </a:tc>
                <a:extLst>
                  <a:ext uri="{0D108BD9-81ED-4DB2-BD59-A6C34878D82A}">
                    <a16:rowId xmlns:a16="http://schemas.microsoft.com/office/drawing/2014/main" xmlns="" val="10000"/>
                  </a:ext>
                </a:extLst>
              </a:tr>
              <a:tr h="182880">
                <a:tc>
                  <a:txBody>
                    <a:bodyPr/>
                    <a:lstStyle/>
                    <a:p>
                      <a:r>
                        <a:rPr lang="en-US" sz="800" b="0" i="0" kern="1200" dirty="0" smtClean="0">
                          <a:solidFill>
                            <a:schemeClr val="dk1"/>
                          </a:solidFill>
                          <a:effectLst/>
                          <a:latin typeface="+mn-lt"/>
                          <a:ea typeface="+mn-ea"/>
                          <a:cs typeface="+mn-cs"/>
                        </a:rPr>
                        <a:t>2654BE46</a:t>
                      </a:r>
                      <a:endParaRPr lang="en-US" sz="800" dirty="0"/>
                    </a:p>
                  </a:txBody>
                  <a:tcPr/>
                </a:tc>
                <a:tc>
                  <a:txBody>
                    <a:bodyPr/>
                    <a:lstStyle/>
                    <a:p>
                      <a:r>
                        <a:rPr lang="en-US" sz="800" dirty="0" smtClean="0"/>
                        <a:t>Succeeded</a:t>
                      </a:r>
                      <a:endParaRPr lang="en-US" sz="800" dirty="0"/>
                    </a:p>
                  </a:txBody>
                  <a:tcPr/>
                </a:tc>
                <a:tc>
                  <a:txBody>
                    <a:bodyPr/>
                    <a:lstStyle/>
                    <a:p>
                      <a:r>
                        <a:rPr lang="en-US" sz="800" dirty="0" err="1" smtClean="0"/>
                        <a:t>SurveyMonkey</a:t>
                      </a:r>
                      <a:endParaRPr lang="en-US" sz="800" dirty="0"/>
                    </a:p>
                  </a:txBody>
                  <a:tcPr/>
                </a:tc>
                <a:tc>
                  <a:txBody>
                    <a:bodyPr/>
                    <a:lstStyle/>
                    <a:p>
                      <a:r>
                        <a:rPr lang="en-US" sz="800" dirty="0" smtClean="0"/>
                        <a:t>0.001s</a:t>
                      </a:r>
                      <a:endParaRPr lang="en-US" sz="800" dirty="0"/>
                    </a:p>
                  </a:txBody>
                  <a:tcPr/>
                </a:tc>
                <a:extLst>
                  <a:ext uri="{0D108BD9-81ED-4DB2-BD59-A6C34878D82A}">
                    <a16:rowId xmlns:a16="http://schemas.microsoft.com/office/drawing/2014/main" xmlns="" val="10001"/>
                  </a:ext>
                </a:extLst>
              </a:tr>
            </a:tbl>
          </a:graphicData>
        </a:graphic>
      </p:graphicFrame>
      <p:graphicFrame>
        <p:nvGraphicFramePr>
          <p:cNvPr id="13" name="Table 12"/>
          <p:cNvGraphicFramePr>
            <a:graphicFrameLocks noGrp="1"/>
          </p:cNvGraphicFramePr>
          <p:nvPr>
            <p:extLst/>
          </p:nvPr>
        </p:nvGraphicFramePr>
        <p:xfrm>
          <a:off x="8506603" y="4430198"/>
          <a:ext cx="3657600" cy="213360"/>
        </p:xfrm>
        <a:graphic>
          <a:graphicData uri="http://schemas.openxmlformats.org/drawingml/2006/table">
            <a:tbl>
              <a:tblPr bandRow="1">
                <a:tableStyleId>{5C22544A-7EE6-4342-B048-85BDC9FD1C3A}</a:tableStyleId>
              </a:tblPr>
              <a:tblGrid>
                <a:gridCol w="914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tblGrid>
              <a:tr h="182880">
                <a:tc>
                  <a:txBody>
                    <a:bodyPr/>
                    <a:lstStyle/>
                    <a:p>
                      <a:r>
                        <a:rPr lang="en-US" sz="800" b="0" i="0" kern="1200" dirty="0" smtClean="0">
                          <a:solidFill>
                            <a:schemeClr val="dk1"/>
                          </a:solidFill>
                          <a:effectLst/>
                          <a:latin typeface="+mn-lt"/>
                          <a:ea typeface="+mn-ea"/>
                          <a:cs typeface="+mn-cs"/>
                        </a:rPr>
                        <a:t>7454BE34</a:t>
                      </a:r>
                      <a:endParaRPr lang="en-US" sz="800" dirty="0"/>
                    </a:p>
                  </a:txBody>
                  <a:tcPr/>
                </a:tc>
                <a:tc>
                  <a:txBody>
                    <a:bodyPr/>
                    <a:lstStyle/>
                    <a:p>
                      <a:r>
                        <a:rPr lang="en-US" sz="800" dirty="0" smtClean="0"/>
                        <a:t>Succeeded</a:t>
                      </a:r>
                      <a:endParaRPr lang="en-US" sz="800" dirty="0"/>
                    </a:p>
                  </a:txBody>
                  <a:tcPr/>
                </a:tc>
                <a:tc>
                  <a:txBody>
                    <a:bodyPr/>
                    <a:lstStyle/>
                    <a:p>
                      <a:r>
                        <a:rPr lang="en-US" sz="800" dirty="0" err="1" smtClean="0"/>
                        <a:t>MapToSF</a:t>
                      </a:r>
                      <a:endParaRPr lang="en-US" sz="800" dirty="0"/>
                    </a:p>
                  </a:txBody>
                  <a:tcPr/>
                </a:tc>
                <a:tc>
                  <a:txBody>
                    <a:bodyPr/>
                    <a:lstStyle/>
                    <a:p>
                      <a:r>
                        <a:rPr lang="en-US" sz="800" dirty="0" smtClean="0"/>
                        <a:t>0.001s</a:t>
                      </a:r>
                      <a:endParaRPr lang="en-US" sz="800" dirty="0"/>
                    </a:p>
                  </a:txBody>
                  <a:tcPr/>
                </a:tc>
                <a:extLst>
                  <a:ext uri="{0D108BD9-81ED-4DB2-BD59-A6C34878D82A}">
                    <a16:rowId xmlns:a16="http://schemas.microsoft.com/office/drawing/2014/main" xmlns="" val="10000"/>
                  </a:ext>
                </a:extLst>
              </a:tr>
            </a:tbl>
          </a:graphicData>
        </a:graphic>
      </p:graphicFrame>
      <p:graphicFrame>
        <p:nvGraphicFramePr>
          <p:cNvPr id="64" name="Table 63"/>
          <p:cNvGraphicFramePr>
            <a:graphicFrameLocks noGrp="1"/>
          </p:cNvGraphicFramePr>
          <p:nvPr>
            <p:extLst/>
          </p:nvPr>
        </p:nvGraphicFramePr>
        <p:xfrm>
          <a:off x="8506603" y="4643558"/>
          <a:ext cx="3657600" cy="213360"/>
        </p:xfrm>
        <a:graphic>
          <a:graphicData uri="http://schemas.openxmlformats.org/drawingml/2006/table">
            <a:tbl>
              <a:tblPr bandRow="1">
                <a:tableStyleId>{5C22544A-7EE6-4342-B048-85BDC9FD1C3A}</a:tableStyleId>
              </a:tblPr>
              <a:tblGrid>
                <a:gridCol w="914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tblGrid>
              <a:tr h="182880">
                <a:tc>
                  <a:txBody>
                    <a:bodyPr/>
                    <a:lstStyle/>
                    <a:p>
                      <a:r>
                        <a:rPr lang="en-US" sz="800" b="0" i="0" kern="1200" dirty="0" smtClean="0">
                          <a:solidFill>
                            <a:schemeClr val="dk1"/>
                          </a:solidFill>
                          <a:effectLst/>
                          <a:latin typeface="+mn-lt"/>
                          <a:ea typeface="+mn-ea"/>
                          <a:cs typeface="+mn-cs"/>
                        </a:rPr>
                        <a:t>4454AD9E</a:t>
                      </a:r>
                      <a:endParaRPr lang="en-US" sz="800" dirty="0"/>
                    </a:p>
                  </a:txBody>
                  <a:tcPr/>
                </a:tc>
                <a:tc>
                  <a:txBody>
                    <a:bodyPr/>
                    <a:lstStyle/>
                    <a:p>
                      <a:r>
                        <a:rPr lang="en-US" sz="800" dirty="0" smtClean="0"/>
                        <a:t>Succeeded</a:t>
                      </a:r>
                      <a:endParaRPr lang="en-US" sz="800" dirty="0"/>
                    </a:p>
                  </a:txBody>
                  <a:tcPr/>
                </a:tc>
                <a:tc>
                  <a:txBody>
                    <a:bodyPr/>
                    <a:lstStyle/>
                    <a:p>
                      <a:r>
                        <a:rPr lang="en-US" sz="800" dirty="0" smtClean="0"/>
                        <a:t>Filter</a:t>
                      </a:r>
                      <a:endParaRPr lang="en-US" sz="800" dirty="0"/>
                    </a:p>
                  </a:txBody>
                  <a:tcPr/>
                </a:tc>
                <a:tc>
                  <a:txBody>
                    <a:bodyPr/>
                    <a:lstStyle/>
                    <a:p>
                      <a:r>
                        <a:rPr lang="en-US" sz="800" dirty="0" smtClean="0"/>
                        <a:t>0.001s</a:t>
                      </a:r>
                      <a:endParaRPr lang="en-US" sz="800" dirty="0"/>
                    </a:p>
                  </a:txBody>
                  <a:tcPr/>
                </a:tc>
                <a:extLst>
                  <a:ext uri="{0D108BD9-81ED-4DB2-BD59-A6C34878D82A}">
                    <a16:rowId xmlns:a16="http://schemas.microsoft.com/office/drawing/2014/main" xmlns="" val="10000"/>
                  </a:ext>
                </a:extLst>
              </a:tr>
            </a:tbl>
          </a:graphicData>
        </a:graphic>
      </p:graphicFrame>
      <p:graphicFrame>
        <p:nvGraphicFramePr>
          <p:cNvPr id="65" name="Table 64"/>
          <p:cNvGraphicFramePr>
            <a:graphicFrameLocks noGrp="1"/>
          </p:cNvGraphicFramePr>
          <p:nvPr>
            <p:extLst/>
          </p:nvPr>
        </p:nvGraphicFramePr>
        <p:xfrm>
          <a:off x="8506603" y="4817051"/>
          <a:ext cx="3657600" cy="213360"/>
        </p:xfrm>
        <a:graphic>
          <a:graphicData uri="http://schemas.openxmlformats.org/drawingml/2006/table">
            <a:tbl>
              <a:tblPr bandRow="1">
                <a:tableStyleId>{5C22544A-7EE6-4342-B048-85BDC9FD1C3A}</a:tableStyleId>
              </a:tblPr>
              <a:tblGrid>
                <a:gridCol w="914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tblGrid>
              <a:tr h="182880">
                <a:tc>
                  <a:txBody>
                    <a:bodyPr/>
                    <a:lstStyle/>
                    <a:p>
                      <a:r>
                        <a:rPr lang="en-US" sz="800" b="0" i="0" kern="1200" dirty="0" smtClean="0">
                          <a:solidFill>
                            <a:schemeClr val="dk1"/>
                          </a:solidFill>
                          <a:effectLst/>
                          <a:latin typeface="+mn-lt"/>
                          <a:ea typeface="+mn-ea"/>
                          <a:cs typeface="+mn-cs"/>
                        </a:rPr>
                        <a:t>1982AEE3</a:t>
                      </a:r>
                      <a:endParaRPr lang="en-US" sz="800" dirty="0"/>
                    </a:p>
                  </a:txBody>
                  <a:tcPr/>
                </a:tc>
                <a:tc>
                  <a:txBody>
                    <a:bodyPr/>
                    <a:lstStyle/>
                    <a:p>
                      <a:r>
                        <a:rPr lang="en-US" sz="800" dirty="0" smtClean="0"/>
                        <a:t>Succeeded</a:t>
                      </a:r>
                      <a:endParaRPr lang="en-US" sz="800" dirty="0"/>
                    </a:p>
                  </a:txBody>
                  <a:tcPr/>
                </a:tc>
                <a:tc>
                  <a:txBody>
                    <a:bodyPr/>
                    <a:lstStyle/>
                    <a:p>
                      <a:r>
                        <a:rPr lang="en-US" sz="800" dirty="0" err="1" smtClean="0"/>
                        <a:t>SendToSF</a:t>
                      </a:r>
                      <a:endParaRPr lang="en-US" sz="800" dirty="0"/>
                    </a:p>
                  </a:txBody>
                  <a:tcPr/>
                </a:tc>
                <a:tc>
                  <a:txBody>
                    <a:bodyPr/>
                    <a:lstStyle/>
                    <a:p>
                      <a:r>
                        <a:rPr lang="en-US" sz="800" dirty="0" smtClean="0"/>
                        <a:t>0.001s</a:t>
                      </a:r>
                      <a:endParaRPr lang="en-US" sz="800" dirty="0"/>
                    </a:p>
                  </a:txBody>
                  <a:tcPr/>
                </a:tc>
                <a:extLst>
                  <a:ext uri="{0D108BD9-81ED-4DB2-BD59-A6C34878D82A}">
                    <a16:rowId xmlns:a16="http://schemas.microsoft.com/office/drawing/2014/main" xmlns="" val="10000"/>
                  </a:ext>
                </a:extLst>
              </a:tr>
            </a:tbl>
          </a:graphicData>
        </a:graphic>
      </p:graphicFrame>
      <p:graphicFrame>
        <p:nvGraphicFramePr>
          <p:cNvPr id="66" name="Table 65"/>
          <p:cNvGraphicFramePr>
            <a:graphicFrameLocks noGrp="1"/>
          </p:cNvGraphicFramePr>
          <p:nvPr>
            <p:extLst/>
          </p:nvPr>
        </p:nvGraphicFramePr>
        <p:xfrm>
          <a:off x="8506603" y="5030411"/>
          <a:ext cx="3657600" cy="213360"/>
        </p:xfrm>
        <a:graphic>
          <a:graphicData uri="http://schemas.openxmlformats.org/drawingml/2006/table">
            <a:tbl>
              <a:tblPr bandRow="1">
                <a:tableStyleId>{5C22544A-7EE6-4342-B048-85BDC9FD1C3A}</a:tableStyleId>
              </a:tblPr>
              <a:tblGrid>
                <a:gridCol w="914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tblGrid>
              <a:tr h="182880">
                <a:tc>
                  <a:txBody>
                    <a:bodyPr/>
                    <a:lstStyle/>
                    <a:p>
                      <a:r>
                        <a:rPr lang="en-US" sz="800" b="0" i="0" kern="1200" dirty="0" smtClean="0">
                          <a:solidFill>
                            <a:schemeClr val="dk1"/>
                          </a:solidFill>
                          <a:effectLst/>
                          <a:latin typeface="+mn-lt"/>
                          <a:ea typeface="+mn-ea"/>
                          <a:cs typeface="+mn-cs"/>
                        </a:rPr>
                        <a:t>93ADADE</a:t>
                      </a:r>
                      <a:endParaRPr lang="en-US" sz="800" dirty="0"/>
                    </a:p>
                  </a:txBody>
                  <a:tcPr/>
                </a:tc>
                <a:tc>
                  <a:txBody>
                    <a:bodyPr/>
                    <a:lstStyle/>
                    <a:p>
                      <a:r>
                        <a:rPr lang="en-US" sz="800" dirty="0" smtClean="0"/>
                        <a:t>Succeeded</a:t>
                      </a:r>
                      <a:endParaRPr lang="en-US" sz="800" dirty="0"/>
                    </a:p>
                  </a:txBody>
                  <a:tcPr/>
                </a:tc>
                <a:tc>
                  <a:txBody>
                    <a:bodyPr/>
                    <a:lstStyle/>
                    <a:p>
                      <a:r>
                        <a:rPr lang="en-US" sz="800" dirty="0" smtClean="0"/>
                        <a:t>Email</a:t>
                      </a:r>
                      <a:endParaRPr lang="en-US" sz="800" dirty="0"/>
                    </a:p>
                  </a:txBody>
                  <a:tcPr/>
                </a:tc>
                <a:tc>
                  <a:txBody>
                    <a:bodyPr/>
                    <a:lstStyle/>
                    <a:p>
                      <a:r>
                        <a:rPr lang="en-US" sz="800" dirty="0" smtClean="0"/>
                        <a:t>0.001s</a:t>
                      </a:r>
                      <a:endParaRPr lang="en-US" sz="800" dirty="0"/>
                    </a:p>
                  </a:txBody>
                  <a:tcPr/>
                </a:tc>
                <a:extLst>
                  <a:ext uri="{0D108BD9-81ED-4DB2-BD59-A6C34878D82A}">
                    <a16:rowId xmlns:a16="http://schemas.microsoft.com/office/drawing/2014/main" xmlns="" val="10000"/>
                  </a:ext>
                </a:extLst>
              </a:tr>
            </a:tbl>
          </a:graphicData>
        </a:graphic>
      </p:graphicFrame>
      <p:sp>
        <p:nvSpPr>
          <p:cNvPr id="48" name="TextBox 47"/>
          <p:cNvSpPr txBox="1"/>
          <p:nvPr/>
        </p:nvSpPr>
        <p:spPr>
          <a:xfrm>
            <a:off x="1169270" y="3527541"/>
            <a:ext cx="1019895" cy="704808"/>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HTTP 200</a:t>
            </a:r>
          </a:p>
          <a:p>
            <a:pPr>
              <a:lnSpc>
                <a:spcPct val="90000"/>
              </a:lnSpc>
              <a:spcAft>
                <a:spcPts val="600"/>
              </a:spcAft>
            </a:pPr>
            <a:r>
              <a:rPr lang="en-US" sz="1200" dirty="0" smtClean="0">
                <a:gradFill>
                  <a:gsLst>
                    <a:gs pos="2917">
                      <a:schemeClr val="tx1"/>
                    </a:gs>
                    <a:gs pos="30000">
                      <a:schemeClr val="tx1"/>
                    </a:gs>
                  </a:gsLst>
                  <a:lin ang="5400000" scaled="0"/>
                </a:gradFill>
              </a:rPr>
              <a:t>OK</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610" y="1628048"/>
            <a:ext cx="395625" cy="395625"/>
          </a:xfrm>
          <a:prstGeom prst="rect">
            <a:avLst/>
          </a:prstGeom>
        </p:spPr>
      </p:pic>
      <p:pic>
        <p:nvPicPr>
          <p:cNvPr id="41" name="Picture 40"/>
          <p:cNvPicPr>
            <a:picLocks noChangeAspect="1"/>
          </p:cNvPicPr>
          <p:nvPr/>
        </p:nvPicPr>
        <p:blipFill>
          <a:blip r:embed="rId4"/>
          <a:stretch>
            <a:fillRect/>
          </a:stretch>
        </p:blipFill>
        <p:spPr>
          <a:xfrm>
            <a:off x="6337937" y="2508053"/>
            <a:ext cx="361950" cy="371475"/>
          </a:xfrm>
          <a:prstGeom prst="rect">
            <a:avLst/>
          </a:prstGeom>
        </p:spPr>
      </p:pic>
      <p:pic>
        <p:nvPicPr>
          <p:cNvPr id="42" name="Picture 41"/>
          <p:cNvPicPr>
            <a:picLocks noChangeAspect="1"/>
          </p:cNvPicPr>
          <p:nvPr/>
        </p:nvPicPr>
        <p:blipFill>
          <a:blip r:embed="rId5"/>
          <a:stretch>
            <a:fillRect/>
          </a:stretch>
        </p:blipFill>
        <p:spPr>
          <a:xfrm>
            <a:off x="6343660" y="1146218"/>
            <a:ext cx="361950" cy="371475"/>
          </a:xfrm>
          <a:prstGeom prst="rect">
            <a:avLst/>
          </a:prstGeom>
        </p:spPr>
      </p:pic>
      <p:pic>
        <p:nvPicPr>
          <p:cNvPr id="43" name="Picture 42"/>
          <p:cNvPicPr>
            <a:picLocks noChangeAspect="1"/>
          </p:cNvPicPr>
          <p:nvPr/>
        </p:nvPicPr>
        <p:blipFill>
          <a:blip r:embed="rId6"/>
          <a:stretch>
            <a:fillRect/>
          </a:stretch>
        </p:blipFill>
        <p:spPr>
          <a:xfrm>
            <a:off x="8223829" y="1146218"/>
            <a:ext cx="361950" cy="371475"/>
          </a:xfrm>
          <a:prstGeom prst="rect">
            <a:avLst/>
          </a:prstGeom>
        </p:spPr>
      </p:pic>
      <p:pic>
        <p:nvPicPr>
          <p:cNvPr id="44" name="Picture 43"/>
          <p:cNvPicPr>
            <a:picLocks noChangeAspect="1"/>
          </p:cNvPicPr>
          <p:nvPr/>
        </p:nvPicPr>
        <p:blipFill>
          <a:blip r:embed="rId7"/>
          <a:stretch>
            <a:fillRect/>
          </a:stretch>
        </p:blipFill>
        <p:spPr>
          <a:xfrm>
            <a:off x="8254017" y="2470584"/>
            <a:ext cx="371475" cy="371475"/>
          </a:xfrm>
          <a:prstGeom prst="rect">
            <a:avLst/>
          </a:prstGeom>
        </p:spPr>
      </p:pic>
      <p:pic>
        <p:nvPicPr>
          <p:cNvPr id="45" name="Picture 44"/>
          <p:cNvPicPr>
            <a:picLocks noChangeAspect="1"/>
          </p:cNvPicPr>
          <p:nvPr/>
        </p:nvPicPr>
        <p:blipFill>
          <a:blip r:embed="rId8"/>
          <a:stretch>
            <a:fillRect/>
          </a:stretch>
        </p:blipFill>
        <p:spPr>
          <a:xfrm>
            <a:off x="2019151" y="1631391"/>
            <a:ext cx="361950" cy="371475"/>
          </a:xfrm>
          <a:prstGeom prst="rect">
            <a:avLst/>
          </a:prstGeom>
        </p:spPr>
      </p:pic>
      <p:sp>
        <p:nvSpPr>
          <p:cNvPr id="46" name="Flowchart: Magnetic Disk 45"/>
          <p:cNvSpPr/>
          <p:nvPr/>
        </p:nvSpPr>
        <p:spPr bwMode="auto">
          <a:xfrm>
            <a:off x="8047037" y="5859462"/>
            <a:ext cx="1676400" cy="1035558"/>
          </a:xfrm>
          <a:prstGeom prst="flowChartMagneticDisk">
            <a:avLst/>
          </a:prstGeom>
          <a:solidFill>
            <a:schemeClr val="accent1">
              <a:lumMod val="60000"/>
              <a:lumOff val="40000"/>
            </a:schemeClr>
          </a:solidFill>
          <a:ln>
            <a:solidFill>
              <a:schemeClr val="tx1">
                <a:lumMod val="50000"/>
              </a:schemeClr>
            </a:solid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ea typeface="Segoe UI" pitchFamily="34" charset="0"/>
                <a:cs typeface="Segoe UI" pitchFamily="34" charset="0"/>
              </a:rPr>
              <a:t>Execution State</a:t>
            </a:r>
          </a:p>
        </p:txBody>
      </p:sp>
      <p:sp>
        <p:nvSpPr>
          <p:cNvPr id="4" name="Rectangle 3"/>
          <p:cNvSpPr/>
          <p:nvPr/>
        </p:nvSpPr>
        <p:spPr bwMode="auto">
          <a:xfrm>
            <a:off x="8154492" y="5579108"/>
            <a:ext cx="1347208" cy="148433"/>
          </a:xfrm>
          <a:prstGeom prst="rect">
            <a:avLst/>
          </a:prstGeom>
          <a:noFill/>
          <a:ln w="1905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8166688" y="5583075"/>
            <a:ext cx="317892" cy="148433"/>
          </a:xfrm>
          <a:prstGeom prst="rect">
            <a:avLst/>
          </a:prstGeom>
          <a:solidFill>
            <a:srgbClr val="FFC000"/>
          </a:solidFill>
          <a:ln w="1905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8465838" y="5582068"/>
            <a:ext cx="317892" cy="148433"/>
          </a:xfrm>
          <a:prstGeom prst="rect">
            <a:avLst/>
          </a:prstGeom>
          <a:solidFill>
            <a:srgbClr val="FFC000"/>
          </a:solidFill>
          <a:ln w="1905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8669150" y="5581996"/>
            <a:ext cx="317892" cy="148433"/>
          </a:xfrm>
          <a:prstGeom prst="rect">
            <a:avLst/>
          </a:prstGeom>
          <a:solidFill>
            <a:srgbClr val="FFC000"/>
          </a:solidFill>
          <a:ln w="1905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8941780" y="5577466"/>
            <a:ext cx="317892" cy="148433"/>
          </a:xfrm>
          <a:prstGeom prst="rect">
            <a:avLst/>
          </a:prstGeom>
          <a:solidFill>
            <a:srgbClr val="FFC000"/>
          </a:solidFill>
          <a:ln w="1905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9214410" y="5581996"/>
            <a:ext cx="317892" cy="148433"/>
          </a:xfrm>
          <a:prstGeom prst="rect">
            <a:avLst/>
          </a:prstGeom>
          <a:solidFill>
            <a:srgbClr val="FFC000"/>
          </a:solidFill>
          <a:ln w="1905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8147565" y="5570538"/>
            <a:ext cx="1399032" cy="1737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9"/>
          <a:stretch>
            <a:fillRect/>
          </a:stretch>
        </p:blipFill>
        <p:spPr>
          <a:xfrm>
            <a:off x="1894004" y="2781310"/>
            <a:ext cx="4182218" cy="1432684"/>
          </a:xfrm>
          <a:prstGeom prst="rect">
            <a:avLst/>
          </a:prstGeom>
        </p:spPr>
      </p:pic>
    </p:spTree>
    <p:extLst>
      <p:ext uri="{BB962C8B-B14F-4D97-AF65-F5344CB8AC3E}">
        <p14:creationId xmlns:p14="http://schemas.microsoft.com/office/powerpoint/2010/main" val="1809310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48"/>
                                        </p:tgtEl>
                                      </p:cBhvr>
                                    </p:animEffect>
                                    <p:set>
                                      <p:cBhvr>
                                        <p:cTn id="35" dur="1" fill="hold">
                                          <p:stCondLst>
                                            <p:cond delay="499"/>
                                          </p:stCondLst>
                                        </p:cTn>
                                        <p:tgtEl>
                                          <p:spTgt spid="4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22" presetClass="entr" presetSubtype="4"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down)">
                                      <p:cBhvr>
                                        <p:cTn id="46" dur="500"/>
                                        <p:tgtEl>
                                          <p:spTgt spid="49"/>
                                        </p:tgtEl>
                                      </p:cBhvr>
                                    </p:animEffect>
                                  </p:childTnLst>
                                </p:cTn>
                              </p:par>
                              <p:par>
                                <p:cTn id="47" presetID="1" presetClass="emph" presetSubtype="2" fill="hold" nodeType="withEffect">
                                  <p:stCondLst>
                                    <p:cond delay="0"/>
                                  </p:stCondLst>
                                  <p:childTnLst>
                                    <p:animClr clrSpc="rgb" dir="cw">
                                      <p:cBhvr>
                                        <p:cTn id="48" dur="2000" fill="hold"/>
                                        <p:tgtEl>
                                          <p:spTgt spid="34"/>
                                        </p:tgtEl>
                                        <p:attrNameLst>
                                          <p:attrName>fillcolor</p:attrName>
                                        </p:attrNameLst>
                                      </p:cBhvr>
                                      <p:to>
                                        <a:srgbClr val="92D050"/>
                                      </p:to>
                                    </p:animClr>
                                    <p:set>
                                      <p:cBhvr>
                                        <p:cTn id="49" dur="2000" fill="hold"/>
                                        <p:tgtEl>
                                          <p:spTgt spid="34"/>
                                        </p:tgtEl>
                                        <p:attrNameLst>
                                          <p:attrName>fill.type</p:attrName>
                                        </p:attrNameLst>
                                      </p:cBhvr>
                                      <p:to>
                                        <p:strVal val="solid"/>
                                      </p:to>
                                    </p:set>
                                    <p:set>
                                      <p:cBhvr>
                                        <p:cTn id="50" dur="2000" fill="hold"/>
                                        <p:tgtEl>
                                          <p:spTgt spid="34"/>
                                        </p:tgtEl>
                                        <p:attrNameLst>
                                          <p:attrName>fill.on</p:attrName>
                                        </p:attrNameLst>
                                      </p:cBhvr>
                                      <p:to>
                                        <p:strVal val="true"/>
                                      </p:to>
                                    </p:set>
                                  </p:childTnLst>
                                </p:cTn>
                              </p:par>
                              <p:par>
                                <p:cTn id="51" presetID="2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50"/>
                                        </p:tgtEl>
                                      </p:cBhvr>
                                    </p:animEffect>
                                    <p:set>
                                      <p:cBhvr>
                                        <p:cTn id="66" dur="1" fill="hold">
                                          <p:stCondLst>
                                            <p:cond delay="499"/>
                                          </p:stCondLst>
                                        </p:cTn>
                                        <p:tgtEl>
                                          <p:spTgt spid="50"/>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49"/>
                                        </p:tgtEl>
                                      </p:cBhvr>
                                    </p:animEffect>
                                    <p:set>
                                      <p:cBhvr>
                                        <p:cTn id="69" dur="1" fill="hold">
                                          <p:stCondLst>
                                            <p:cond delay="499"/>
                                          </p:stCondLst>
                                        </p:cTn>
                                        <p:tgtEl>
                                          <p:spTgt spid="49"/>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51"/>
                                        </p:tgtEl>
                                      </p:cBhvr>
                                    </p:animEffect>
                                    <p:set>
                                      <p:cBhvr>
                                        <p:cTn id="72" dur="1" fill="hold">
                                          <p:stCondLst>
                                            <p:cond delay="499"/>
                                          </p:stCondLst>
                                        </p:cTn>
                                        <p:tgtEl>
                                          <p:spTgt spid="51"/>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2"/>
                                        </p:tgtEl>
                                      </p:cBhvr>
                                    </p:animEffect>
                                    <p:set>
                                      <p:cBhvr>
                                        <p:cTn id="75" dur="1" fill="hold">
                                          <p:stCondLst>
                                            <p:cond delay="499"/>
                                          </p:stCondLst>
                                        </p:cTn>
                                        <p:tgtEl>
                                          <p:spTgt spid="5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500"/>
                                        <p:tgtEl>
                                          <p:spTgt spid="54"/>
                                        </p:tgtEl>
                                      </p:cBhvr>
                                    </p:animEffect>
                                  </p:childTnLst>
                                </p:cTn>
                              </p:par>
                              <p:par>
                                <p:cTn id="81" presetID="22" presetClass="entr" presetSubtype="4"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wipe(down)">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up)">
                                      <p:cBhvr>
                                        <p:cTn id="88" dur="500"/>
                                        <p:tgtEl>
                                          <p:spTgt spid="5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500"/>
                                        <p:tgtEl>
                                          <p:spTgt spid="56"/>
                                        </p:tgtEl>
                                      </p:cBhvr>
                                    </p:animEffect>
                                  </p:childTnLst>
                                </p:cTn>
                              </p:par>
                              <p:par>
                                <p:cTn id="92" presetID="10" presetClass="entr" presetSubtype="0" fill="hold"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500"/>
                                        <p:tgtEl>
                                          <p:spTgt spid="1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fade">
                                      <p:cBhvr>
                                        <p:cTn id="99" dur="500"/>
                                        <p:tgtEl>
                                          <p:spTgt spid="11"/>
                                        </p:tgtEl>
                                      </p:cBhvr>
                                    </p:animEffect>
                                  </p:childTnLst>
                                </p:cTn>
                              </p:par>
                            </p:childTnLst>
                          </p:cTn>
                        </p:par>
                        <p:par>
                          <p:cTn id="100" fill="hold">
                            <p:stCondLst>
                              <p:cond delay="500"/>
                            </p:stCondLst>
                            <p:childTnLst>
                              <p:par>
                                <p:cTn id="101" presetID="36" presetClass="path" presetSubtype="0" accel="50000" decel="50000" fill="hold" nodeType="afterEffect">
                                  <p:stCondLst>
                                    <p:cond delay="0"/>
                                  </p:stCondLst>
                                  <p:childTnLst>
                                    <p:animMotion origin="layout" path="M 1.73602E-6 0 L 1.73602E-6 0.20495 C 1.73602E-6 0.29641 0.15279 0.4099 0.27649 0.4099 L 0.55336 0.4099 " pathEditMode="relative" rAng="0" ptsTypes="AAAA">
                                      <p:cBhvr>
                                        <p:cTn id="102" dur="2000" fill="hold"/>
                                        <p:tgtEl>
                                          <p:spTgt spid="11"/>
                                        </p:tgtEl>
                                        <p:attrNameLst>
                                          <p:attrName>ppt_x</p:attrName>
                                          <p:attrName>ppt_y</p:attrName>
                                        </p:attrNameLst>
                                      </p:cBhvr>
                                      <p:rCtr x="27661" y="20495"/>
                                    </p:animMotion>
                                  </p:childTnLst>
                                </p:cTn>
                              </p:par>
                              <p:par>
                                <p:cTn id="103" presetID="6" presetClass="emph" presetSubtype="0" fill="hold" nodeType="withEffect">
                                  <p:stCondLst>
                                    <p:cond delay="0"/>
                                  </p:stCondLst>
                                  <p:childTnLst>
                                    <p:animScale>
                                      <p:cBhvr>
                                        <p:cTn id="104" dur="2000" fill="hold"/>
                                        <p:tgtEl>
                                          <p:spTgt spid="11"/>
                                        </p:tgtEl>
                                      </p:cBhvr>
                                      <p:by x="25000" y="25000"/>
                                    </p:animScale>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54"/>
                                        </p:tgtEl>
                                      </p:cBhvr>
                                    </p:animEffect>
                                    <p:set>
                                      <p:cBhvr>
                                        <p:cTn id="109" dur="1" fill="hold">
                                          <p:stCondLst>
                                            <p:cond delay="499"/>
                                          </p:stCondLst>
                                        </p:cTn>
                                        <p:tgtEl>
                                          <p:spTgt spid="54"/>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53"/>
                                        </p:tgtEl>
                                      </p:cBhvr>
                                    </p:animEffect>
                                    <p:set>
                                      <p:cBhvr>
                                        <p:cTn id="112" dur="1" fill="hold">
                                          <p:stCondLst>
                                            <p:cond delay="499"/>
                                          </p:stCondLst>
                                        </p:cTn>
                                        <p:tgtEl>
                                          <p:spTgt spid="53"/>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55"/>
                                        </p:tgtEl>
                                      </p:cBhvr>
                                    </p:animEffect>
                                    <p:set>
                                      <p:cBhvr>
                                        <p:cTn id="115" dur="1" fill="hold">
                                          <p:stCondLst>
                                            <p:cond delay="499"/>
                                          </p:stCondLst>
                                        </p:cTn>
                                        <p:tgtEl>
                                          <p:spTgt spid="55"/>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56"/>
                                        </p:tgtEl>
                                      </p:cBhvr>
                                    </p:animEffect>
                                    <p:set>
                                      <p:cBhvr>
                                        <p:cTn id="118" dur="1" fill="hold">
                                          <p:stCondLst>
                                            <p:cond delay="499"/>
                                          </p:stCondLst>
                                        </p:cTn>
                                        <p:tgtEl>
                                          <p:spTgt spid="56"/>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fade">
                                      <p:cBhvr>
                                        <p:cTn id="123" dur="500"/>
                                        <p:tgtEl>
                                          <p:spTgt spid="63"/>
                                        </p:tgtEl>
                                      </p:cBhvr>
                                    </p:animEffect>
                                  </p:childTnLst>
                                </p:cTn>
                              </p:par>
                              <p:par>
                                <p:cTn id="124" presetID="22" presetClass="entr" presetSubtype="4" fill="hold" nodeType="withEffect">
                                  <p:stCondLst>
                                    <p:cond delay="0"/>
                                  </p:stCondLst>
                                  <p:childTnLst>
                                    <p:set>
                                      <p:cBhvr>
                                        <p:cTn id="125" dur="1" fill="hold">
                                          <p:stCondLst>
                                            <p:cond delay="0"/>
                                          </p:stCondLst>
                                        </p:cTn>
                                        <p:tgtEl>
                                          <p:spTgt spid="62"/>
                                        </p:tgtEl>
                                        <p:attrNameLst>
                                          <p:attrName>style.visibility</p:attrName>
                                        </p:attrNameLst>
                                      </p:cBhvr>
                                      <p:to>
                                        <p:strVal val="visible"/>
                                      </p:to>
                                    </p:set>
                                    <p:animEffect transition="in" filter="wipe(down)">
                                      <p:cBhvr>
                                        <p:cTn id="126" dur="500"/>
                                        <p:tgtEl>
                                          <p:spTgt spid="62"/>
                                        </p:tgtEl>
                                      </p:cBhvr>
                                    </p:animEffect>
                                  </p:childTnLst>
                                </p:cTn>
                              </p:par>
                              <p:par>
                                <p:cTn id="127" presetID="1" presetClass="emph" presetSubtype="2" fill="hold" nodeType="withEffect">
                                  <p:stCondLst>
                                    <p:cond delay="0"/>
                                  </p:stCondLst>
                                  <p:childTnLst>
                                    <p:animClr clrSpc="rgb" dir="cw">
                                      <p:cBhvr>
                                        <p:cTn id="128" dur="2000" fill="hold"/>
                                        <p:tgtEl>
                                          <p:spTgt spid="26"/>
                                        </p:tgtEl>
                                        <p:attrNameLst>
                                          <p:attrName>fillcolor</p:attrName>
                                        </p:attrNameLst>
                                      </p:cBhvr>
                                      <p:to>
                                        <a:srgbClr val="92D050"/>
                                      </p:to>
                                    </p:animClr>
                                    <p:set>
                                      <p:cBhvr>
                                        <p:cTn id="129" dur="2000" fill="hold"/>
                                        <p:tgtEl>
                                          <p:spTgt spid="26"/>
                                        </p:tgtEl>
                                        <p:attrNameLst>
                                          <p:attrName>fill.type</p:attrName>
                                        </p:attrNameLst>
                                      </p:cBhvr>
                                      <p:to>
                                        <p:strVal val="solid"/>
                                      </p:to>
                                    </p:set>
                                    <p:set>
                                      <p:cBhvr>
                                        <p:cTn id="130" dur="2000" fill="hold"/>
                                        <p:tgtEl>
                                          <p:spTgt spid="26"/>
                                        </p:tgtEl>
                                        <p:attrNameLst>
                                          <p:attrName>fill.on</p:attrName>
                                        </p:attrNameLst>
                                      </p:cBhvr>
                                      <p:to>
                                        <p:strVal val="true"/>
                                      </p:to>
                                    </p:set>
                                  </p:childTnLst>
                                </p:cTn>
                              </p:par>
                              <p:par>
                                <p:cTn id="131" presetID="22" presetClass="entr" presetSubtype="8" fill="hold" grpId="0" nodeType="withEffect">
                                  <p:stCondLst>
                                    <p:cond delay="0"/>
                                  </p:stCondLst>
                                  <p:childTnLst>
                                    <p:set>
                                      <p:cBhvr>
                                        <p:cTn id="132" dur="1" fill="hold">
                                          <p:stCondLst>
                                            <p:cond delay="0"/>
                                          </p:stCondLst>
                                        </p:cTn>
                                        <p:tgtEl>
                                          <p:spTgt spid="58"/>
                                        </p:tgtEl>
                                        <p:attrNameLst>
                                          <p:attrName>style.visibility</p:attrName>
                                        </p:attrNameLst>
                                      </p:cBhvr>
                                      <p:to>
                                        <p:strVal val="visible"/>
                                      </p:to>
                                    </p:set>
                                    <p:animEffect transition="in" filter="wipe(left)">
                                      <p:cBhvr>
                                        <p:cTn id="133" dur="500"/>
                                        <p:tgtEl>
                                          <p:spTgt spid="58"/>
                                        </p:tgtEl>
                                      </p:cBhvr>
                                    </p:animEffect>
                                  </p:childTnLst>
                                </p:cTn>
                              </p:par>
                              <p:par>
                                <p:cTn id="134" presetID="1" presetClass="emph" presetSubtype="2" fill="hold" nodeType="withEffect">
                                  <p:stCondLst>
                                    <p:cond delay="0"/>
                                  </p:stCondLst>
                                  <p:childTnLst>
                                    <p:animClr clrSpc="rgb" dir="cw">
                                      <p:cBhvr>
                                        <p:cTn id="135" dur="2000" fill="hold"/>
                                        <p:tgtEl>
                                          <p:spTgt spid="24"/>
                                        </p:tgtEl>
                                        <p:attrNameLst>
                                          <p:attrName>fillcolor</p:attrName>
                                        </p:attrNameLst>
                                      </p:cBhvr>
                                      <p:to>
                                        <a:srgbClr val="92D050"/>
                                      </p:to>
                                    </p:animClr>
                                    <p:set>
                                      <p:cBhvr>
                                        <p:cTn id="136" dur="2000" fill="hold"/>
                                        <p:tgtEl>
                                          <p:spTgt spid="24"/>
                                        </p:tgtEl>
                                        <p:attrNameLst>
                                          <p:attrName>fill.type</p:attrName>
                                        </p:attrNameLst>
                                      </p:cBhvr>
                                      <p:to>
                                        <p:strVal val="solid"/>
                                      </p:to>
                                    </p:set>
                                    <p:set>
                                      <p:cBhvr>
                                        <p:cTn id="137" dur="2000" fill="hold"/>
                                        <p:tgtEl>
                                          <p:spTgt spid="24"/>
                                        </p:tgtEl>
                                        <p:attrNameLst>
                                          <p:attrName>fill.on</p:attrName>
                                        </p:attrNameLst>
                                      </p:cBhvr>
                                      <p:to>
                                        <p:strVal val="true"/>
                                      </p:to>
                                    </p:se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59"/>
                                        </p:tgtEl>
                                        <p:attrNameLst>
                                          <p:attrName>style.visibility</p:attrName>
                                        </p:attrNameLst>
                                      </p:cBhvr>
                                      <p:to>
                                        <p:strVal val="visible"/>
                                      </p:to>
                                    </p:set>
                                    <p:animEffect transition="in" filter="wipe(left)">
                                      <p:cBhvr>
                                        <p:cTn id="142" dur="500"/>
                                        <p:tgtEl>
                                          <p:spTgt spid="59"/>
                                        </p:tgtEl>
                                      </p:cBhvr>
                                    </p:animEffect>
                                  </p:childTnLst>
                                </p:cTn>
                              </p:par>
                              <p:par>
                                <p:cTn id="143" presetID="10" presetClass="entr" presetSubtype="0" fill="hold" nodeType="withEffect">
                                  <p:stCondLst>
                                    <p:cond delay="0"/>
                                  </p:stCondLst>
                                  <p:childTnLst>
                                    <p:set>
                                      <p:cBhvr>
                                        <p:cTn id="144" dur="1" fill="hold">
                                          <p:stCondLst>
                                            <p:cond delay="0"/>
                                          </p:stCondLst>
                                        </p:cTn>
                                        <p:tgtEl>
                                          <p:spTgt spid="13"/>
                                        </p:tgtEl>
                                        <p:attrNameLst>
                                          <p:attrName>style.visibility</p:attrName>
                                        </p:attrNameLst>
                                      </p:cBhvr>
                                      <p:to>
                                        <p:strVal val="visible"/>
                                      </p:to>
                                    </p:set>
                                    <p:animEffect transition="in" filter="fade">
                                      <p:cBhvr>
                                        <p:cTn id="145" dur="500"/>
                                        <p:tgtEl>
                                          <p:spTgt spid="13"/>
                                        </p:tgtEl>
                                      </p:cBhvr>
                                    </p:animEffect>
                                  </p:childTnLst>
                                </p:cTn>
                              </p:par>
                              <p:par>
                                <p:cTn id="146" presetID="10" presetClass="entr" presetSubtype="0" fill="hold" nodeType="with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fade">
                                      <p:cBhvr>
                                        <p:cTn id="148" dur="500"/>
                                        <p:tgtEl>
                                          <p:spTgt spid="64"/>
                                        </p:tgtEl>
                                      </p:cBhvr>
                                    </p:animEffect>
                                  </p:childTnLst>
                                </p:cTn>
                              </p:par>
                              <p:par>
                                <p:cTn id="149" presetID="43" presetClass="path" presetSubtype="0" accel="50000" decel="50000" fill="hold" nodeType="withEffect">
                                  <p:stCondLst>
                                    <p:cond delay="0"/>
                                  </p:stCondLst>
                                  <p:childTnLst>
                                    <p:animMotion origin="layout" path="M 0.55336 0.40989 L 0.37401 0.40989 C 0.29347 0.40989 0.19428 0.27258 0.19428 0.16296 L 0.19428 -0.08239 " pathEditMode="relative" rAng="0" ptsTypes="AAAA">
                                      <p:cBhvr>
                                        <p:cTn id="150" dur="2000" fill="hold"/>
                                        <p:tgtEl>
                                          <p:spTgt spid="11"/>
                                        </p:tgtEl>
                                        <p:attrNameLst>
                                          <p:attrName>ppt_x</p:attrName>
                                          <p:attrName>ppt_y</p:attrName>
                                        </p:attrNameLst>
                                      </p:cBhvr>
                                      <p:rCtr x="-17960" y="-24626"/>
                                    </p:animMotion>
                                  </p:childTnLst>
                                </p:cTn>
                              </p:par>
                            </p:childTnLst>
                          </p:cTn>
                        </p:par>
                        <p:par>
                          <p:cTn id="151" fill="hold">
                            <p:stCondLst>
                              <p:cond delay="2000"/>
                            </p:stCondLst>
                            <p:childTnLst>
                              <p:par>
                                <p:cTn id="152" presetID="10" presetClass="exit" presetSubtype="0" fill="hold" nodeType="afterEffect">
                                  <p:stCondLst>
                                    <p:cond delay="0"/>
                                  </p:stCondLst>
                                  <p:childTnLst>
                                    <p:animEffect transition="out" filter="fade">
                                      <p:cBhvr>
                                        <p:cTn id="153" dur="500"/>
                                        <p:tgtEl>
                                          <p:spTgt spid="11"/>
                                        </p:tgtEl>
                                      </p:cBhvr>
                                    </p:animEffect>
                                    <p:set>
                                      <p:cBhvr>
                                        <p:cTn id="154" dur="1" fill="hold">
                                          <p:stCondLst>
                                            <p:cond delay="499"/>
                                          </p:stCondLst>
                                        </p:cTn>
                                        <p:tgtEl>
                                          <p:spTgt spid="11"/>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3"/>
                                        </p:tgtEl>
                                      </p:cBhvr>
                                    </p:animEffect>
                                    <p:set>
                                      <p:cBhvr>
                                        <p:cTn id="159" dur="1" fill="hold">
                                          <p:stCondLst>
                                            <p:cond delay="499"/>
                                          </p:stCondLst>
                                        </p:cTn>
                                        <p:tgtEl>
                                          <p:spTgt spid="63"/>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62"/>
                                        </p:tgtEl>
                                      </p:cBhvr>
                                    </p:animEffect>
                                    <p:set>
                                      <p:cBhvr>
                                        <p:cTn id="162" dur="1" fill="hold">
                                          <p:stCondLst>
                                            <p:cond delay="499"/>
                                          </p:stCondLst>
                                        </p:cTn>
                                        <p:tgtEl>
                                          <p:spTgt spid="62"/>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wipe(left)">
                                      <p:cBhvr>
                                        <p:cTn id="167" dur="500"/>
                                        <p:tgtEl>
                                          <p:spTgt spid="60"/>
                                        </p:tgtEl>
                                      </p:cBhvr>
                                    </p:animEffect>
                                  </p:childTnLst>
                                </p:cTn>
                              </p:par>
                              <p:par>
                                <p:cTn id="168" presetID="1" presetClass="emph" presetSubtype="2" fill="hold" nodeType="withEffect">
                                  <p:stCondLst>
                                    <p:cond delay="0"/>
                                  </p:stCondLst>
                                  <p:childTnLst>
                                    <p:animClr clrSpc="rgb" dir="cw">
                                      <p:cBhvr>
                                        <p:cTn id="169" dur="2000" fill="hold"/>
                                        <p:tgtEl>
                                          <p:spTgt spid="27"/>
                                        </p:tgtEl>
                                        <p:attrNameLst>
                                          <p:attrName>fillcolor</p:attrName>
                                        </p:attrNameLst>
                                      </p:cBhvr>
                                      <p:to>
                                        <a:srgbClr val="92D050"/>
                                      </p:to>
                                    </p:animClr>
                                    <p:set>
                                      <p:cBhvr>
                                        <p:cTn id="170" dur="2000" fill="hold"/>
                                        <p:tgtEl>
                                          <p:spTgt spid="27"/>
                                        </p:tgtEl>
                                        <p:attrNameLst>
                                          <p:attrName>fill.type</p:attrName>
                                        </p:attrNameLst>
                                      </p:cBhvr>
                                      <p:to>
                                        <p:strVal val="solid"/>
                                      </p:to>
                                    </p:set>
                                    <p:set>
                                      <p:cBhvr>
                                        <p:cTn id="171" dur="2000" fill="hold"/>
                                        <p:tgtEl>
                                          <p:spTgt spid="27"/>
                                        </p:tgtEl>
                                        <p:attrNameLst>
                                          <p:attrName>fill.on</p:attrName>
                                        </p:attrNameLst>
                                      </p:cBhvr>
                                      <p:to>
                                        <p:strVal val="true"/>
                                      </p:to>
                                    </p:se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61"/>
                                        </p:tgtEl>
                                        <p:attrNameLst>
                                          <p:attrName>style.visibility</p:attrName>
                                        </p:attrNameLst>
                                      </p:cBhvr>
                                      <p:to>
                                        <p:strVal val="visible"/>
                                      </p:to>
                                    </p:set>
                                    <p:animEffect transition="in" filter="wipe(left)">
                                      <p:cBhvr>
                                        <p:cTn id="176" dur="500"/>
                                        <p:tgtEl>
                                          <p:spTgt spid="61"/>
                                        </p:tgtEl>
                                      </p:cBhvr>
                                    </p:animEffect>
                                  </p:childTnLst>
                                </p:cTn>
                              </p:par>
                              <p:par>
                                <p:cTn id="177" presetID="1" presetClass="emph" presetSubtype="2" fill="hold" nodeType="withEffect">
                                  <p:stCondLst>
                                    <p:cond delay="0"/>
                                  </p:stCondLst>
                                  <p:childTnLst>
                                    <p:animClr clrSpc="rgb" dir="cw">
                                      <p:cBhvr>
                                        <p:cTn id="178" dur="2000" fill="hold"/>
                                        <p:tgtEl>
                                          <p:spTgt spid="25"/>
                                        </p:tgtEl>
                                        <p:attrNameLst>
                                          <p:attrName>fillcolor</p:attrName>
                                        </p:attrNameLst>
                                      </p:cBhvr>
                                      <p:to>
                                        <a:srgbClr val="92D050"/>
                                      </p:to>
                                    </p:animClr>
                                    <p:set>
                                      <p:cBhvr>
                                        <p:cTn id="179" dur="2000" fill="hold"/>
                                        <p:tgtEl>
                                          <p:spTgt spid="25"/>
                                        </p:tgtEl>
                                        <p:attrNameLst>
                                          <p:attrName>fill.type</p:attrName>
                                        </p:attrNameLst>
                                      </p:cBhvr>
                                      <p:to>
                                        <p:strVal val="solid"/>
                                      </p:to>
                                    </p:set>
                                    <p:set>
                                      <p:cBhvr>
                                        <p:cTn id="180" dur="2000" fill="hold"/>
                                        <p:tgtEl>
                                          <p:spTgt spid="25"/>
                                        </p:tgtEl>
                                        <p:attrNameLst>
                                          <p:attrName>fill.on</p:attrName>
                                        </p:attrNameLst>
                                      </p:cBhvr>
                                      <p:to>
                                        <p:strVal val="true"/>
                                      </p:to>
                                    </p:set>
                                  </p:childTnLst>
                                </p:cTn>
                              </p:par>
                              <p:par>
                                <p:cTn id="181" presetID="10" presetClass="entr" presetSubtype="0" fill="hold" nodeType="withEffect">
                                  <p:stCondLst>
                                    <p:cond delay="0"/>
                                  </p:stCondLst>
                                  <p:childTnLst>
                                    <p:set>
                                      <p:cBhvr>
                                        <p:cTn id="182" dur="1" fill="hold">
                                          <p:stCondLst>
                                            <p:cond delay="0"/>
                                          </p:stCondLst>
                                        </p:cTn>
                                        <p:tgtEl>
                                          <p:spTgt spid="65"/>
                                        </p:tgtEl>
                                        <p:attrNameLst>
                                          <p:attrName>style.visibility</p:attrName>
                                        </p:attrNameLst>
                                      </p:cBhvr>
                                      <p:to>
                                        <p:strVal val="visible"/>
                                      </p:to>
                                    </p:set>
                                    <p:animEffect transition="in" filter="fade">
                                      <p:cBhvr>
                                        <p:cTn id="183" dur="500"/>
                                        <p:tgtEl>
                                          <p:spTgt spid="65"/>
                                        </p:tgtEl>
                                      </p:cBhvr>
                                    </p:animEffect>
                                  </p:childTnLst>
                                </p:cTn>
                              </p:par>
                              <p:par>
                                <p:cTn id="184" presetID="10" presetClass="entr" presetSubtype="0" fill="hold" nodeType="withEffect">
                                  <p:stCondLst>
                                    <p:cond delay="0"/>
                                  </p:stCondLst>
                                  <p:childTnLst>
                                    <p:set>
                                      <p:cBhvr>
                                        <p:cTn id="185" dur="1" fill="hold">
                                          <p:stCondLst>
                                            <p:cond delay="0"/>
                                          </p:stCondLst>
                                        </p:cTn>
                                        <p:tgtEl>
                                          <p:spTgt spid="66"/>
                                        </p:tgtEl>
                                        <p:attrNameLst>
                                          <p:attrName>style.visibility</p:attrName>
                                        </p:attrNameLst>
                                      </p:cBhvr>
                                      <p:to>
                                        <p:strVal val="visible"/>
                                      </p:to>
                                    </p:set>
                                    <p:animEffect transition="in" filter="fade">
                                      <p:cBhvr>
                                        <p:cTn id="186" dur="500"/>
                                        <p:tgtEl>
                                          <p:spTgt spid="66"/>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7"/>
                                        </p:tgtEl>
                                        <p:attrNameLst>
                                          <p:attrName>style.visibility</p:attrName>
                                        </p:attrNameLst>
                                      </p:cBhvr>
                                      <p:to>
                                        <p:strVal val="visible"/>
                                      </p:to>
                                    </p:set>
                                    <p:animEffect transition="in" filter="fade">
                                      <p:cBhvr>
                                        <p:cTn id="1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50" grpId="0"/>
      <p:bldP spid="50" grpId="1"/>
      <p:bldP spid="52" grpId="0"/>
      <p:bldP spid="52" grpId="1"/>
      <p:bldP spid="54" grpId="0"/>
      <p:bldP spid="54" grpId="1"/>
      <p:bldP spid="56" grpId="0"/>
      <p:bldP spid="56" grpId="1"/>
      <p:bldP spid="63" grpId="0"/>
      <p:bldP spid="63" grpId="1"/>
      <p:bldP spid="48" grpId="0"/>
      <p:bldP spid="48" grpId="1"/>
      <p:bldP spid="57" grpId="0" animBg="1"/>
      <p:bldP spid="58" grpId="0" animBg="1"/>
      <p:bldP spid="59" grpId="0" animBg="1"/>
      <p:bldP spid="60" grpId="0" animBg="1"/>
      <p:bldP spid="61"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882" y="454838"/>
            <a:ext cx="7392979" cy="4298735"/>
          </a:xfrm>
          <a:prstGeom prst="rect">
            <a:avLst/>
          </a:prstGeom>
        </p:spPr>
      </p:pic>
      <p:pic>
        <p:nvPicPr>
          <p:cNvPr id="5" name="Picture 4"/>
          <p:cNvPicPr>
            <a:picLocks noChangeAspect="1"/>
          </p:cNvPicPr>
          <p:nvPr/>
        </p:nvPicPr>
        <p:blipFill>
          <a:blip r:embed="rId5"/>
          <a:stretch>
            <a:fillRect/>
          </a:stretch>
        </p:blipFill>
        <p:spPr>
          <a:xfrm>
            <a:off x="899328" y="-5036"/>
            <a:ext cx="4777794" cy="7032095"/>
          </a:xfrm>
          <a:prstGeom prst="rect">
            <a:avLst/>
          </a:prstGeom>
        </p:spPr>
      </p:pic>
      <p:pic>
        <p:nvPicPr>
          <p:cNvPr id="10" name="Picture 9"/>
          <p:cNvPicPr>
            <a:picLocks noChangeAspect="1"/>
          </p:cNvPicPr>
          <p:nvPr/>
        </p:nvPicPr>
        <p:blipFill>
          <a:blip r:embed="rId6"/>
          <a:stretch>
            <a:fillRect/>
          </a:stretch>
        </p:blipFill>
        <p:spPr>
          <a:xfrm>
            <a:off x="1662532" y="174037"/>
            <a:ext cx="2666762" cy="5833663"/>
          </a:xfrm>
          <a:prstGeom prst="rect">
            <a:avLst/>
          </a:prstGeom>
        </p:spPr>
      </p:pic>
      <p:pic>
        <p:nvPicPr>
          <p:cNvPr id="9" name="Picture 8"/>
          <p:cNvPicPr>
            <a:picLocks noChangeAspect="1"/>
          </p:cNvPicPr>
          <p:nvPr/>
        </p:nvPicPr>
        <p:blipFill>
          <a:blip r:embed="rId7"/>
          <a:stretch>
            <a:fillRect/>
          </a:stretch>
        </p:blipFill>
        <p:spPr>
          <a:xfrm>
            <a:off x="2518437" y="163192"/>
            <a:ext cx="1720992" cy="4719544"/>
          </a:xfrm>
          <a:prstGeom prst="rect">
            <a:avLst/>
          </a:prstGeom>
        </p:spPr>
      </p:pic>
      <p:pic>
        <p:nvPicPr>
          <p:cNvPr id="7" name="Picture 6"/>
          <p:cNvPicPr>
            <a:picLocks noChangeAspect="1"/>
          </p:cNvPicPr>
          <p:nvPr/>
        </p:nvPicPr>
        <p:blipFill>
          <a:blip r:embed="rId8"/>
          <a:stretch>
            <a:fillRect/>
          </a:stretch>
        </p:blipFill>
        <p:spPr>
          <a:xfrm>
            <a:off x="4218135" y="174038"/>
            <a:ext cx="868248" cy="2375246"/>
          </a:xfrm>
          <a:prstGeom prst="rect">
            <a:avLst/>
          </a:prstGeom>
        </p:spPr>
      </p:pic>
      <p:pic>
        <p:nvPicPr>
          <p:cNvPr id="8" name="Picture 7"/>
          <p:cNvPicPr>
            <a:picLocks noChangeAspect="1"/>
          </p:cNvPicPr>
          <p:nvPr/>
        </p:nvPicPr>
        <p:blipFill>
          <a:blip r:embed="rId9"/>
          <a:stretch>
            <a:fillRect/>
          </a:stretch>
        </p:blipFill>
        <p:spPr>
          <a:xfrm>
            <a:off x="3367036" y="174037"/>
            <a:ext cx="860496" cy="3543524"/>
          </a:xfrm>
          <a:prstGeom prst="rect">
            <a:avLst/>
          </a:prstGeom>
        </p:spPr>
      </p:pic>
      <p:pic>
        <p:nvPicPr>
          <p:cNvPr id="11" name="Picture 10"/>
          <p:cNvPicPr>
            <a:picLocks noChangeAspect="1"/>
          </p:cNvPicPr>
          <p:nvPr/>
        </p:nvPicPr>
        <p:blipFill>
          <a:blip r:embed="rId10"/>
          <a:stretch>
            <a:fillRect/>
          </a:stretch>
        </p:blipFill>
        <p:spPr>
          <a:xfrm>
            <a:off x="4078311" y="2199253"/>
            <a:ext cx="1064891" cy="4280501"/>
          </a:xfrm>
          <a:prstGeom prst="rect">
            <a:avLst/>
          </a:prstGeom>
        </p:spPr>
      </p:pic>
      <p:pic>
        <p:nvPicPr>
          <p:cNvPr id="12" name="Picture 11"/>
          <p:cNvPicPr>
            <a:picLocks noChangeAspect="1"/>
          </p:cNvPicPr>
          <p:nvPr/>
        </p:nvPicPr>
        <p:blipFill>
          <a:blip r:embed="rId11"/>
          <a:stretch>
            <a:fillRect/>
          </a:stretch>
        </p:blipFill>
        <p:spPr>
          <a:xfrm>
            <a:off x="2766159" y="4240431"/>
            <a:ext cx="1312153" cy="2448324"/>
          </a:xfrm>
          <a:prstGeom prst="rect">
            <a:avLst/>
          </a:prstGeom>
        </p:spPr>
      </p:pic>
      <p:sp>
        <p:nvSpPr>
          <p:cNvPr id="15" name="Rectangle 14"/>
          <p:cNvSpPr/>
          <p:nvPr/>
        </p:nvSpPr>
        <p:spPr bwMode="auto">
          <a:xfrm>
            <a:off x="4076811" y="2199252"/>
            <a:ext cx="1061064" cy="996696"/>
          </a:xfrm>
          <a:prstGeom prst="rect">
            <a:avLst/>
          </a:prstGeom>
          <a:solidFill>
            <a:schemeClr val="tx2">
              <a:lumMod val="50000"/>
              <a:alpha val="7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4076811" y="4384693"/>
            <a:ext cx="1061064" cy="996696"/>
          </a:xfrm>
          <a:prstGeom prst="rect">
            <a:avLst/>
          </a:prstGeom>
          <a:solidFill>
            <a:schemeClr val="tx2">
              <a:lumMod val="50000"/>
              <a:alpha val="7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4076811" y="5469201"/>
            <a:ext cx="1061064" cy="996696"/>
          </a:xfrm>
          <a:prstGeom prst="rect">
            <a:avLst/>
          </a:prstGeom>
          <a:solidFill>
            <a:schemeClr val="tx2">
              <a:lumMod val="50000"/>
              <a:alpha val="7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6218237" y="2062886"/>
            <a:ext cx="5791200" cy="3339376"/>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Agenda</a:t>
            </a:r>
          </a:p>
          <a:p>
            <a:pPr>
              <a:lnSpc>
                <a:spcPct val="90000"/>
              </a:lnSpc>
              <a:spcAft>
                <a:spcPts val="600"/>
              </a:spcAft>
            </a:pPr>
            <a:endParaRPr lang="en-US" sz="32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Business process overview</a:t>
            </a:r>
          </a:p>
          <a:p>
            <a:pPr marL="342900" indent="-3429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BPM requirements</a:t>
            </a:r>
          </a:p>
          <a:p>
            <a:pPr marL="342900" indent="-3429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Building blocks</a:t>
            </a:r>
          </a:p>
          <a:p>
            <a:pPr marL="342900" indent="-3429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Under the hood</a:t>
            </a:r>
          </a:p>
        </p:txBody>
      </p:sp>
    </p:spTree>
    <p:extLst>
      <p:ext uri="{BB962C8B-B14F-4D97-AF65-F5344CB8AC3E}">
        <p14:creationId xmlns:p14="http://schemas.microsoft.com/office/powerpoint/2010/main" val="29481900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nodeType="withEffect">
                                  <p:stCondLst>
                                    <p:cond delay="1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22" presetClass="entr" presetSubtype="4" fill="hold" nodeType="withEffect">
                                  <p:stCondLst>
                                    <p:cond delay="2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3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5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5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368283"/>
            <a:ext cx="11885514" cy="2289858"/>
          </a:xfrm>
        </p:spPr>
        <p:txBody>
          <a:bodyPr/>
          <a:lstStyle/>
          <a:p>
            <a:r>
              <a:rPr lang="en-US" dirty="0" smtClean="0"/>
              <a:t>Workflows are JSON templates that define:</a:t>
            </a:r>
          </a:p>
          <a:p>
            <a:pPr lvl="1"/>
            <a:r>
              <a:rPr lang="en-US" dirty="0" smtClean="0"/>
              <a:t>How does the workflow trigger and what inputs it requires</a:t>
            </a:r>
          </a:p>
          <a:p>
            <a:pPr lvl="1"/>
            <a:r>
              <a:rPr lang="en-US" dirty="0" smtClean="0"/>
              <a:t>What actions (APIs) to call under what condition</a:t>
            </a:r>
          </a:p>
          <a:p>
            <a:pPr lvl="1"/>
            <a:r>
              <a:rPr lang="en-US" dirty="0" smtClean="0"/>
              <a:t>What parameters to pass into the APIs – these parameters can be outputs of </a:t>
            </a:r>
            <a:r>
              <a:rPr lang="en-US" i="1" dirty="0" smtClean="0"/>
              <a:t>any</a:t>
            </a:r>
            <a:r>
              <a:rPr lang="en-US" dirty="0" smtClean="0"/>
              <a:t> previous steps</a:t>
            </a:r>
            <a:endParaRPr lang="en-US" dirty="0"/>
          </a:p>
        </p:txBody>
      </p:sp>
      <p:sp>
        <p:nvSpPr>
          <p:cNvPr id="4" name="Title 1"/>
          <p:cNvSpPr txBox="1">
            <a:spLocks/>
          </p:cNvSpPr>
          <p:nvPr/>
        </p:nvSpPr>
        <p:spPr>
          <a:xfrm>
            <a:off x="430915" y="450708"/>
            <a:ext cx="11887878" cy="917575"/>
          </a:xfrm>
          <a:prstGeom prst="rect">
            <a:avLst/>
          </a:prstGeom>
        </p:spPr>
        <p:txBody>
          <a:bodyPr vert="horz" wrap="square" lIns="149217" tIns="93260" rIns="149217" bIns="9326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5399" dirty="0"/>
              <a:t>How is a workflow defined</a:t>
            </a:r>
          </a:p>
        </p:txBody>
      </p:sp>
      <p:pic>
        <p:nvPicPr>
          <p:cNvPr id="7" name="Picture 6"/>
          <p:cNvPicPr>
            <a:picLocks noChangeAspect="1"/>
          </p:cNvPicPr>
          <p:nvPr/>
        </p:nvPicPr>
        <p:blipFill>
          <a:blip r:embed="rId4"/>
          <a:stretch>
            <a:fillRect/>
          </a:stretch>
        </p:blipFill>
        <p:spPr>
          <a:xfrm>
            <a:off x="2608130" y="3951267"/>
            <a:ext cx="7258535" cy="1946295"/>
          </a:xfrm>
          <a:prstGeom prst="rect">
            <a:avLst/>
          </a:prstGeom>
        </p:spPr>
      </p:pic>
    </p:spTree>
    <p:extLst>
      <p:ext uri="{BB962C8B-B14F-4D97-AF65-F5344CB8AC3E}">
        <p14:creationId xmlns:p14="http://schemas.microsoft.com/office/powerpoint/2010/main" val="419787226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Building triggers and actions</a:t>
            </a:r>
            <a:endParaRPr lang="en-US" dirty="0"/>
          </a:p>
        </p:txBody>
      </p:sp>
      <p:grpSp>
        <p:nvGrpSpPr>
          <p:cNvPr id="6" name="Group 5"/>
          <p:cNvGrpSpPr/>
          <p:nvPr/>
        </p:nvGrpSpPr>
        <p:grpSpPr>
          <a:xfrm>
            <a:off x="5075237" y="2065835"/>
            <a:ext cx="2896784" cy="3200400"/>
            <a:chOff x="3322637" y="1820862"/>
            <a:chExt cx="2896784" cy="3200400"/>
          </a:xfrm>
        </p:grpSpPr>
        <p:grpSp>
          <p:nvGrpSpPr>
            <p:cNvPr id="13" name="Group 12"/>
            <p:cNvGrpSpPr/>
            <p:nvPr/>
          </p:nvGrpSpPr>
          <p:grpSpPr>
            <a:xfrm>
              <a:off x="3932237" y="2378647"/>
              <a:ext cx="1600200" cy="2163475"/>
              <a:chOff x="3475037" y="2360248"/>
              <a:chExt cx="1600200" cy="2163475"/>
            </a:xfrm>
          </p:grpSpPr>
          <p:sp>
            <p:nvSpPr>
              <p:cNvPr id="10" name="Rectangle 9"/>
              <p:cNvSpPr/>
              <p:nvPr/>
            </p:nvSpPr>
            <p:spPr bwMode="auto">
              <a:xfrm>
                <a:off x="3475037" y="3177066"/>
                <a:ext cx="1600200"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Inputs</a:t>
                </a:r>
              </a:p>
            </p:txBody>
          </p:sp>
          <p:sp>
            <p:nvSpPr>
              <p:cNvPr id="11" name="Rectangle 10"/>
              <p:cNvSpPr/>
              <p:nvPr/>
            </p:nvSpPr>
            <p:spPr bwMode="auto">
              <a:xfrm>
                <a:off x="3475037" y="2360248"/>
                <a:ext cx="1600200"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API</a:t>
                </a:r>
              </a:p>
            </p:txBody>
          </p:sp>
          <p:sp>
            <p:nvSpPr>
              <p:cNvPr id="12" name="Rectangle 11"/>
              <p:cNvSpPr/>
              <p:nvPr/>
            </p:nvSpPr>
            <p:spPr bwMode="auto">
              <a:xfrm>
                <a:off x="3475037" y="3990323"/>
                <a:ext cx="1600200"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Outputs</a:t>
                </a:r>
              </a:p>
            </p:txBody>
          </p:sp>
        </p:grpSp>
        <p:sp>
          <p:nvSpPr>
            <p:cNvPr id="14" name="Rectangle 13"/>
            <p:cNvSpPr/>
            <p:nvPr/>
          </p:nvSpPr>
          <p:spPr bwMode="auto">
            <a:xfrm>
              <a:off x="3322637" y="1820862"/>
              <a:ext cx="2896784" cy="3200400"/>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3" name="Picture 2"/>
          <p:cNvPicPr>
            <a:picLocks noChangeAspect="1"/>
          </p:cNvPicPr>
          <p:nvPr/>
        </p:nvPicPr>
        <p:blipFill rotWithShape="1">
          <a:blip r:embed="rId4"/>
          <a:srcRect t="14398" b="29419"/>
          <a:stretch/>
        </p:blipFill>
        <p:spPr>
          <a:xfrm>
            <a:off x="9571037" y="2201862"/>
            <a:ext cx="2025821" cy="2796012"/>
          </a:xfrm>
          <a:prstGeom prst="rect">
            <a:avLst/>
          </a:prstGeom>
        </p:spPr>
      </p:pic>
      <p:sp>
        <p:nvSpPr>
          <p:cNvPr id="7" name="TextBox 6"/>
          <p:cNvSpPr txBox="1"/>
          <p:nvPr/>
        </p:nvSpPr>
        <p:spPr>
          <a:xfrm>
            <a:off x="282576" y="5486683"/>
            <a:ext cx="4953000" cy="1114151"/>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1. Implemented your </a:t>
            </a:r>
            <a:r>
              <a:rPr lang="en-US" sz="1600" dirty="0" err="1" smtClean="0">
                <a:gradFill>
                  <a:gsLst>
                    <a:gs pos="2917">
                      <a:schemeClr val="tx1"/>
                    </a:gs>
                    <a:gs pos="30000">
                      <a:schemeClr val="tx1"/>
                    </a:gs>
                  </a:gsLst>
                  <a:lin ang="5400000" scaled="0"/>
                </a:gradFill>
              </a:rPr>
              <a:t>Microservice</a:t>
            </a:r>
            <a:endParaRPr lang="en-US" sz="1600" dirty="0" smtClean="0">
              <a:gradFill>
                <a:gsLst>
                  <a:gs pos="2917">
                    <a:schemeClr val="tx1"/>
                  </a:gs>
                  <a:gs pos="30000">
                    <a:schemeClr val="tx1"/>
                  </a:gs>
                </a:gsLst>
                <a:lin ang="5400000" scaled="0"/>
              </a:gradFill>
            </a:endParaRPr>
          </a:p>
          <a:p>
            <a:pPr>
              <a:lnSpc>
                <a:spcPct val="90000"/>
              </a:lnSpc>
              <a:spcAft>
                <a:spcPts val="600"/>
              </a:spcAft>
            </a:pPr>
            <a:endParaRPr lang="en-US" sz="1600" dirty="0" smtClean="0">
              <a:gradFill>
                <a:gsLst>
                  <a:gs pos="2917">
                    <a:schemeClr val="tx1"/>
                  </a:gs>
                  <a:gs pos="30000">
                    <a:schemeClr val="tx1"/>
                  </a:gs>
                </a:gsLst>
                <a:lin ang="5400000" scaled="0"/>
              </a:gradFill>
            </a:endParaRPr>
          </a:p>
          <a:p>
            <a:pPr>
              <a:lnSpc>
                <a:spcPct val="90000"/>
              </a:lnSpc>
              <a:spcAft>
                <a:spcPts val="600"/>
              </a:spcAft>
            </a:pPr>
            <a:endParaRPr lang="en-US" sz="1600" dirty="0" err="1" smtClean="0">
              <a:gradFill>
                <a:gsLst>
                  <a:gs pos="2917">
                    <a:schemeClr val="tx1"/>
                  </a:gs>
                  <a:gs pos="30000">
                    <a:schemeClr val="tx1"/>
                  </a:gs>
                </a:gsLst>
                <a:lin ang="5400000" scaled="0"/>
              </a:gradFill>
            </a:endParaRPr>
          </a:p>
        </p:txBody>
      </p:sp>
      <p:sp>
        <p:nvSpPr>
          <p:cNvPr id="21" name="TextBox 20"/>
          <p:cNvSpPr txBox="1"/>
          <p:nvPr/>
        </p:nvSpPr>
        <p:spPr>
          <a:xfrm>
            <a:off x="5075237" y="5486683"/>
            <a:ext cx="4953000" cy="1335750"/>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2. Define your API metadata</a:t>
            </a:r>
          </a:p>
          <a:p>
            <a:pPr>
              <a:lnSpc>
                <a:spcPct val="90000"/>
              </a:lnSpc>
              <a:spcAft>
                <a:spcPts val="600"/>
              </a:spcAft>
            </a:pPr>
            <a:endParaRPr lang="en-US" sz="2400" dirty="0" smtClean="0">
              <a:gradFill>
                <a:gsLst>
                  <a:gs pos="2917">
                    <a:schemeClr val="tx1"/>
                  </a:gs>
                  <a:gs pos="30000">
                    <a:schemeClr val="tx1"/>
                  </a:gs>
                </a:gsLst>
                <a:lin ang="5400000" scaled="0"/>
              </a:gradFill>
            </a:endParaRPr>
          </a:p>
          <a:p>
            <a:pPr>
              <a:lnSpc>
                <a:spcPct val="90000"/>
              </a:lnSpc>
              <a:spcAft>
                <a:spcPts val="600"/>
              </a:spcAft>
            </a:pPr>
            <a:endParaRPr lang="en-US" sz="2400" dirty="0" err="1" smtClean="0">
              <a:gradFill>
                <a:gsLst>
                  <a:gs pos="2917">
                    <a:schemeClr val="tx1"/>
                  </a:gs>
                  <a:gs pos="30000">
                    <a:schemeClr val="tx1"/>
                  </a:gs>
                </a:gsLst>
                <a:lin ang="5400000" scaled="0"/>
              </a:gradFill>
            </a:endParaRPr>
          </a:p>
        </p:txBody>
      </p:sp>
      <p:sp>
        <p:nvSpPr>
          <p:cNvPr id="22" name="TextBox 21"/>
          <p:cNvSpPr txBox="1"/>
          <p:nvPr/>
        </p:nvSpPr>
        <p:spPr>
          <a:xfrm>
            <a:off x="9037637" y="5486683"/>
            <a:ext cx="4953000" cy="1335750"/>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3. Register with  process designer</a:t>
            </a:r>
          </a:p>
          <a:p>
            <a:pPr>
              <a:lnSpc>
                <a:spcPct val="90000"/>
              </a:lnSpc>
              <a:spcAft>
                <a:spcPts val="600"/>
              </a:spcAft>
            </a:pPr>
            <a:endParaRPr lang="en-US" sz="2400" dirty="0" smtClean="0">
              <a:gradFill>
                <a:gsLst>
                  <a:gs pos="2917">
                    <a:schemeClr val="tx1"/>
                  </a:gs>
                  <a:gs pos="30000">
                    <a:schemeClr val="tx1"/>
                  </a:gs>
                </a:gsLst>
                <a:lin ang="5400000" scaled="0"/>
              </a:gradFill>
            </a:endParaRPr>
          </a:p>
          <a:p>
            <a:pPr>
              <a:lnSpc>
                <a:spcPct val="90000"/>
              </a:lnSpc>
              <a:spcAft>
                <a:spcPts val="600"/>
              </a:spcAft>
            </a:pPr>
            <a:endParaRPr lang="en-US" sz="2400" dirty="0" err="1" smtClean="0">
              <a:gradFill>
                <a:gsLst>
                  <a:gs pos="2917">
                    <a:schemeClr val="tx1"/>
                  </a:gs>
                  <a:gs pos="30000">
                    <a:schemeClr val="tx1"/>
                  </a:gs>
                </a:gsLst>
                <a:lin ang="5400000" scaled="0"/>
              </a:gradFill>
            </a:endParaRPr>
          </a:p>
        </p:txBody>
      </p:sp>
      <p:pic>
        <p:nvPicPr>
          <p:cNvPr id="23" name="Picture 22"/>
          <p:cNvPicPr>
            <a:picLocks noChangeAspect="1"/>
          </p:cNvPicPr>
          <p:nvPr/>
        </p:nvPicPr>
        <p:blipFill>
          <a:blip r:embed="rId5"/>
          <a:stretch>
            <a:fillRect/>
          </a:stretch>
        </p:blipFill>
        <p:spPr>
          <a:xfrm>
            <a:off x="122237" y="2383903"/>
            <a:ext cx="4575177" cy="2646469"/>
          </a:xfrm>
          <a:prstGeom prst="rect">
            <a:avLst/>
          </a:prstGeom>
          <a:ln>
            <a:solidFill>
              <a:srgbClr val="000000"/>
            </a:solidFill>
          </a:ln>
        </p:spPr>
      </p:pic>
    </p:spTree>
    <p:extLst>
      <p:ext uri="{BB962C8B-B14F-4D97-AF65-F5344CB8AC3E}">
        <p14:creationId xmlns:p14="http://schemas.microsoft.com/office/powerpoint/2010/main" val="327214751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733056"/>
          </a:xfrm>
        </p:spPr>
        <p:txBody>
          <a:bodyPr/>
          <a:lstStyle/>
          <a:p>
            <a:pPr marL="0" lvl="0" indent="0">
              <a:buNone/>
            </a:pPr>
            <a:r>
              <a:rPr lang="en-US" sz="3600" dirty="0" smtClean="0">
                <a:latin typeface="+mn-lt"/>
              </a:rPr>
              <a:t>Triggers</a:t>
            </a:r>
            <a:endParaRPr lang="en-US" sz="3200" dirty="0" smtClean="0">
              <a:latin typeface="+mn-lt"/>
            </a:endParaRPr>
          </a:p>
          <a:p>
            <a:pPr marL="0" lvl="0" indent="0">
              <a:buNone/>
            </a:pPr>
            <a:endParaRPr lang="en-US" sz="2800" dirty="0">
              <a:latin typeface="+mn-lt"/>
            </a:endParaRPr>
          </a:p>
          <a:p>
            <a:pPr marL="396875" lvl="1" indent="-396875">
              <a:spcAft>
                <a:spcPts val="600"/>
              </a:spcAft>
              <a:buSzPct val="70000"/>
              <a:buFont typeface="Segoe UI Symbol" panose="020B0502040204020203" pitchFamily="34" charset="0"/>
              <a:buChar char=""/>
            </a:pPr>
            <a:r>
              <a:rPr lang="en-US" sz="2800" dirty="0"/>
              <a:t>Scheduled, Push (e.g. HTTP listener) and Pull (e.g. FTP)</a:t>
            </a:r>
          </a:p>
          <a:p>
            <a:pPr marL="396875" lvl="1" indent="-396875">
              <a:spcAft>
                <a:spcPts val="600"/>
              </a:spcAft>
              <a:buSzPct val="70000"/>
              <a:buFont typeface="Segoe UI Symbol" panose="020B0502040204020203" pitchFamily="34" charset="0"/>
              <a:buChar char=""/>
            </a:pPr>
            <a:r>
              <a:rPr lang="en-US" sz="2800" dirty="0"/>
              <a:t>Cause a new instance of workflow to get </a:t>
            </a:r>
            <a:r>
              <a:rPr lang="en-US" sz="2800" dirty="0" smtClean="0"/>
              <a:t>created</a:t>
            </a:r>
          </a:p>
          <a:p>
            <a:pPr marL="0" lvl="1" indent="0">
              <a:spcAft>
                <a:spcPts val="600"/>
              </a:spcAft>
              <a:buSzPct val="70000"/>
              <a:buNone/>
            </a:pPr>
            <a:endParaRPr lang="en-US" sz="2800" dirty="0"/>
          </a:p>
        </p:txBody>
      </p:sp>
      <p:sp>
        <p:nvSpPr>
          <p:cNvPr id="3" name="Title 2"/>
          <p:cNvSpPr>
            <a:spLocks noGrp="1"/>
          </p:cNvSpPr>
          <p:nvPr>
            <p:ph type="title"/>
          </p:nvPr>
        </p:nvSpPr>
        <p:spPr/>
        <p:txBody>
          <a:bodyPr/>
          <a:lstStyle/>
          <a:p>
            <a:r>
              <a:rPr lang="en-US" dirty="0" smtClean="0"/>
              <a:t>Recap – Key Concepts</a:t>
            </a:r>
            <a:endParaRPr lang="en-US" dirty="0"/>
          </a:p>
        </p:txBody>
      </p:sp>
    </p:spTree>
    <p:extLst>
      <p:ext uri="{BB962C8B-B14F-4D97-AF65-F5344CB8AC3E}">
        <p14:creationId xmlns:p14="http://schemas.microsoft.com/office/powerpoint/2010/main" val="49349526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521238"/>
          </a:xfrm>
        </p:spPr>
        <p:txBody>
          <a:bodyPr/>
          <a:lstStyle/>
          <a:p>
            <a:pPr marL="0" lvl="0" indent="0">
              <a:buNone/>
            </a:pPr>
            <a:r>
              <a:rPr lang="en-US" sz="3600" dirty="0" smtClean="0">
                <a:latin typeface="+mn-lt"/>
              </a:rPr>
              <a:t>Triggers</a:t>
            </a:r>
            <a:endParaRPr lang="en-US" sz="3200" dirty="0" smtClean="0">
              <a:latin typeface="+mn-lt"/>
            </a:endParaRPr>
          </a:p>
          <a:p>
            <a:pPr marL="0" lvl="0" indent="0">
              <a:buNone/>
            </a:pPr>
            <a:endParaRPr lang="en-US" sz="2800" dirty="0">
              <a:latin typeface="+mn-lt"/>
            </a:endParaRPr>
          </a:p>
          <a:p>
            <a:pPr marL="0" lvl="1" indent="0">
              <a:spcAft>
                <a:spcPts val="600"/>
              </a:spcAft>
              <a:buSzPct val="70000"/>
              <a:buNone/>
            </a:pPr>
            <a:r>
              <a:rPr lang="en-US" sz="3600" dirty="0" smtClean="0"/>
              <a:t>Actions</a:t>
            </a:r>
            <a:endParaRPr lang="en-US" sz="3200" dirty="0" smtClean="0"/>
          </a:p>
          <a:p>
            <a:pPr marL="0" lvl="1" indent="0">
              <a:spcAft>
                <a:spcPts val="600"/>
              </a:spcAft>
              <a:buSzPct val="70000"/>
              <a:buNone/>
            </a:pPr>
            <a:endParaRPr lang="en-US" sz="2800" dirty="0"/>
          </a:p>
          <a:p>
            <a:pPr marL="396875" lvl="1" indent="-396875">
              <a:spcAft>
                <a:spcPts val="600"/>
              </a:spcAft>
              <a:buSzPct val="70000"/>
              <a:buFont typeface="Segoe UI Symbol" panose="020B0502040204020203" pitchFamily="34" charset="0"/>
              <a:buChar char=""/>
            </a:pPr>
            <a:r>
              <a:rPr lang="en-US" sz="2800" dirty="0"/>
              <a:t>Building blocks that wrap </a:t>
            </a:r>
            <a:r>
              <a:rPr lang="en-US" sz="2800" dirty="0" smtClean="0"/>
              <a:t>APIs</a:t>
            </a:r>
          </a:p>
          <a:p>
            <a:pPr marL="396875" lvl="1" indent="-396875">
              <a:spcAft>
                <a:spcPts val="600"/>
              </a:spcAft>
              <a:buSzPct val="70000"/>
              <a:buFont typeface="Segoe UI Symbol" panose="020B0502040204020203" pitchFamily="34" charset="0"/>
              <a:buChar char=""/>
            </a:pPr>
            <a:r>
              <a:rPr lang="en-US" sz="2800" dirty="0" smtClean="0"/>
              <a:t>Support input and output data</a:t>
            </a:r>
            <a:endParaRPr lang="en-US" sz="2800" dirty="0"/>
          </a:p>
          <a:p>
            <a:pPr marL="396875" lvl="1" indent="-396875">
              <a:spcAft>
                <a:spcPts val="600"/>
              </a:spcAft>
              <a:buSzPct val="70000"/>
              <a:buFont typeface="Segoe UI Symbol" panose="020B0502040204020203" pitchFamily="34" charset="0"/>
              <a:buChar char=""/>
            </a:pPr>
            <a:r>
              <a:rPr lang="en-US" sz="2800" dirty="0"/>
              <a:t>Return “In Progress” or “Success/Failure” status </a:t>
            </a:r>
            <a:endParaRPr lang="en-US" sz="2800" dirty="0" smtClean="0"/>
          </a:p>
          <a:p>
            <a:pPr marL="0" lvl="1" indent="0">
              <a:spcAft>
                <a:spcPts val="600"/>
              </a:spcAft>
              <a:buSzPct val="70000"/>
              <a:buNone/>
            </a:pPr>
            <a:endParaRPr lang="en-US" sz="2800" dirty="0"/>
          </a:p>
        </p:txBody>
      </p:sp>
      <p:sp>
        <p:nvSpPr>
          <p:cNvPr id="3" name="Title 2"/>
          <p:cNvSpPr>
            <a:spLocks noGrp="1"/>
          </p:cNvSpPr>
          <p:nvPr>
            <p:ph type="title"/>
          </p:nvPr>
        </p:nvSpPr>
        <p:spPr/>
        <p:txBody>
          <a:bodyPr/>
          <a:lstStyle/>
          <a:p>
            <a:r>
              <a:rPr lang="en-US" dirty="0" smtClean="0"/>
              <a:t>Recap – Key Concepts</a:t>
            </a:r>
            <a:endParaRPr lang="en-US" dirty="0"/>
          </a:p>
        </p:txBody>
      </p:sp>
    </p:spTree>
    <p:extLst>
      <p:ext uri="{BB962C8B-B14F-4D97-AF65-F5344CB8AC3E}">
        <p14:creationId xmlns:p14="http://schemas.microsoft.com/office/powerpoint/2010/main" val="75027531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614392"/>
          </a:xfrm>
        </p:spPr>
        <p:txBody>
          <a:bodyPr/>
          <a:lstStyle/>
          <a:p>
            <a:pPr marL="0" lvl="0" indent="0">
              <a:buNone/>
            </a:pPr>
            <a:r>
              <a:rPr lang="en-US" sz="3600" dirty="0" smtClean="0">
                <a:latin typeface="+mn-lt"/>
              </a:rPr>
              <a:t>Triggers</a:t>
            </a:r>
            <a:endParaRPr lang="en-US" sz="3200" dirty="0" smtClean="0">
              <a:latin typeface="+mn-lt"/>
            </a:endParaRPr>
          </a:p>
          <a:p>
            <a:pPr marL="0" lvl="0" indent="0">
              <a:buNone/>
            </a:pPr>
            <a:endParaRPr lang="en-US" sz="2800" dirty="0">
              <a:latin typeface="+mn-lt"/>
            </a:endParaRPr>
          </a:p>
          <a:p>
            <a:pPr marL="0" lvl="1" indent="0">
              <a:spcAft>
                <a:spcPts val="600"/>
              </a:spcAft>
              <a:buSzPct val="70000"/>
              <a:buNone/>
            </a:pPr>
            <a:r>
              <a:rPr lang="en-US" sz="3600" dirty="0" smtClean="0"/>
              <a:t>Actions</a:t>
            </a:r>
            <a:endParaRPr lang="en-US" sz="3200" dirty="0" smtClean="0"/>
          </a:p>
          <a:p>
            <a:pPr marL="396875" lvl="1" indent="-396875">
              <a:spcAft>
                <a:spcPts val="600"/>
              </a:spcAft>
              <a:buSzPct val="70000"/>
              <a:buFont typeface="Segoe UI Symbol" panose="020B0502040204020203" pitchFamily="34" charset="0"/>
              <a:buChar char=""/>
            </a:pPr>
            <a:endParaRPr lang="en-US" sz="2800" dirty="0"/>
          </a:p>
          <a:p>
            <a:pPr marL="0" lvl="1" indent="0">
              <a:spcAft>
                <a:spcPts val="600"/>
              </a:spcAft>
              <a:buSzPct val="70000"/>
              <a:buNone/>
            </a:pPr>
            <a:r>
              <a:rPr lang="en-US" sz="3600" dirty="0"/>
              <a:t>Workflows</a:t>
            </a:r>
            <a:endParaRPr lang="en-US" sz="2800" dirty="0"/>
          </a:p>
          <a:p>
            <a:pPr marL="396875" lvl="1" indent="-396875">
              <a:spcAft>
                <a:spcPts val="600"/>
              </a:spcAft>
              <a:buSzPct val="70000"/>
              <a:buFont typeface="Segoe UI Symbol" panose="020B0502040204020203" pitchFamily="34" charset="0"/>
              <a:buChar char=""/>
            </a:pPr>
            <a:r>
              <a:rPr lang="en-US" sz="2800" dirty="0"/>
              <a:t>Invokes “Actions” </a:t>
            </a:r>
            <a:r>
              <a:rPr lang="en-US" sz="2800" dirty="0" smtClean="0"/>
              <a:t>sequentially/conditionally</a:t>
            </a:r>
          </a:p>
          <a:p>
            <a:pPr marL="396875" lvl="1" indent="-396875">
              <a:spcAft>
                <a:spcPts val="600"/>
              </a:spcAft>
              <a:buSzPct val="70000"/>
              <a:buFont typeface="Segoe UI Symbol" panose="020B0502040204020203" pitchFamily="34" charset="0"/>
              <a:buChar char=""/>
            </a:pPr>
            <a:r>
              <a:rPr lang="en-US" sz="2800" dirty="0" smtClean="0"/>
              <a:t>Persists </a:t>
            </a:r>
            <a:r>
              <a:rPr lang="en-US" sz="2800" dirty="0"/>
              <a:t>state after every </a:t>
            </a:r>
            <a:r>
              <a:rPr lang="en-US" sz="2800" dirty="0" smtClean="0"/>
              <a:t>step</a:t>
            </a:r>
          </a:p>
          <a:p>
            <a:pPr marL="396875" lvl="1" indent="-396875">
              <a:spcAft>
                <a:spcPts val="600"/>
              </a:spcAft>
              <a:buSzPct val="70000"/>
              <a:buFont typeface="Segoe UI Symbol" panose="020B0502040204020203" pitchFamily="34" charset="0"/>
              <a:buChar char=""/>
            </a:pPr>
            <a:r>
              <a:rPr lang="en-US" sz="2800" dirty="0" smtClean="0"/>
              <a:t>Instances </a:t>
            </a:r>
            <a:r>
              <a:rPr lang="en-US" sz="2800" dirty="0"/>
              <a:t>can be started, paused, resumed or </a:t>
            </a:r>
            <a:r>
              <a:rPr lang="en-US" sz="2800" dirty="0" smtClean="0"/>
              <a:t>cancelled</a:t>
            </a:r>
          </a:p>
          <a:p>
            <a:pPr marL="396875" lvl="1" indent="-396875">
              <a:spcAft>
                <a:spcPts val="600"/>
              </a:spcAft>
              <a:buSzPct val="70000"/>
              <a:buFont typeface="Segoe UI Symbol" panose="020B0502040204020203" pitchFamily="34" charset="0"/>
              <a:buChar char=""/>
            </a:pPr>
            <a:r>
              <a:rPr lang="en-US" sz="2800" dirty="0"/>
              <a:t>Can be authored via rich user interface or </a:t>
            </a:r>
            <a:r>
              <a:rPr lang="en-US" sz="2800" dirty="0" smtClean="0"/>
              <a:t>manually</a:t>
            </a:r>
          </a:p>
          <a:p>
            <a:pPr marL="396875" lvl="1" indent="-396875">
              <a:spcAft>
                <a:spcPts val="600"/>
              </a:spcAft>
              <a:buSzPct val="70000"/>
              <a:buFont typeface="Segoe UI Symbol" panose="020B0502040204020203" pitchFamily="34" charset="0"/>
              <a:buChar char=""/>
            </a:pPr>
            <a:r>
              <a:rPr lang="en-US" sz="2800" dirty="0" smtClean="0"/>
              <a:t>Generates rich logs for tracking</a:t>
            </a:r>
            <a:endParaRPr lang="en-US" sz="2800" dirty="0"/>
          </a:p>
          <a:p>
            <a:pPr marL="396875" lvl="1" indent="-396875">
              <a:spcAft>
                <a:spcPts val="600"/>
              </a:spcAft>
              <a:buSzPct val="70000"/>
              <a:buFont typeface="Segoe UI Symbol" panose="020B0502040204020203" pitchFamily="34" charset="0"/>
              <a:buChar char=""/>
            </a:pPr>
            <a:endParaRPr lang="en-US" sz="2800" dirty="0"/>
          </a:p>
          <a:p>
            <a:pPr marL="396875" lvl="1" indent="-396875">
              <a:spcAft>
                <a:spcPts val="600"/>
              </a:spcAft>
              <a:buSzPct val="70000"/>
              <a:buFont typeface="Segoe UI Symbol" panose="020B0502040204020203" pitchFamily="34" charset="0"/>
              <a:buChar char=""/>
            </a:pPr>
            <a:endParaRPr lang="en-US" sz="2800" dirty="0"/>
          </a:p>
          <a:p>
            <a:endParaRPr lang="en-US" dirty="0"/>
          </a:p>
        </p:txBody>
      </p:sp>
      <p:sp>
        <p:nvSpPr>
          <p:cNvPr id="3" name="Title 2"/>
          <p:cNvSpPr>
            <a:spLocks noGrp="1"/>
          </p:cNvSpPr>
          <p:nvPr>
            <p:ph type="title"/>
          </p:nvPr>
        </p:nvSpPr>
        <p:spPr/>
        <p:txBody>
          <a:bodyPr/>
          <a:lstStyle/>
          <a:p>
            <a:r>
              <a:rPr lang="en-US" dirty="0" smtClean="0"/>
              <a:t>Recap – Key Concepts</a:t>
            </a:r>
            <a:endParaRPr lang="en-US" dirty="0"/>
          </a:p>
        </p:txBody>
      </p:sp>
    </p:spTree>
    <p:extLst>
      <p:ext uri="{BB962C8B-B14F-4D97-AF65-F5344CB8AC3E}">
        <p14:creationId xmlns:p14="http://schemas.microsoft.com/office/powerpoint/2010/main" val="342850404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500"/>
                                        <p:tgtEl>
                                          <p:spTgt spid="2">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877711"/>
          </a:xfrm>
        </p:spPr>
        <p:txBody>
          <a:bodyPr/>
          <a:lstStyle/>
          <a:p>
            <a:pPr marL="627063" indent="-627063">
              <a:spcAft>
                <a:spcPts val="900"/>
              </a:spcAft>
              <a:buSzPct val="70000"/>
              <a:buFont typeface="Segoe UI Symbol" panose="020B0502040204020203" pitchFamily="34" charset="0"/>
              <a:buChar char=""/>
            </a:pPr>
            <a:r>
              <a:rPr lang="en-US" dirty="0" smtClean="0"/>
              <a:t>Powerful Workflow engine designed for modern business process</a:t>
            </a:r>
          </a:p>
          <a:p>
            <a:pPr marL="627063" indent="-627063">
              <a:spcAft>
                <a:spcPts val="900"/>
              </a:spcAft>
              <a:buSzPct val="70000"/>
              <a:buFont typeface="Segoe UI Symbol" panose="020B0502040204020203" pitchFamily="34" charset="0"/>
              <a:buChar char=""/>
            </a:pPr>
            <a:r>
              <a:rPr lang="en-US" dirty="0" smtClean="0"/>
              <a:t>Extensible platform for ISVs and enterprises</a:t>
            </a:r>
          </a:p>
          <a:p>
            <a:pPr marL="627063" indent="-627063">
              <a:spcAft>
                <a:spcPts val="900"/>
              </a:spcAft>
              <a:buSzPct val="70000"/>
              <a:buFont typeface="Segoe UI Symbol" panose="020B0502040204020203" pitchFamily="34" charset="0"/>
              <a:buChar char=""/>
            </a:pPr>
            <a:r>
              <a:rPr lang="en-US" dirty="0" smtClean="0"/>
              <a:t>Rich web-based experience for Business Analysts</a:t>
            </a:r>
            <a:endParaRPr lang="en-US" dirty="0"/>
          </a:p>
        </p:txBody>
      </p:sp>
      <p:sp>
        <p:nvSpPr>
          <p:cNvPr id="3" name="Title 2"/>
          <p:cNvSpPr>
            <a:spLocks noGrp="1"/>
          </p:cNvSpPr>
          <p:nvPr>
            <p:ph type="title"/>
          </p:nvPr>
        </p:nvSpPr>
        <p:spPr/>
        <p:txBody>
          <a:bodyPr/>
          <a:lstStyle/>
          <a:p>
            <a:r>
              <a:rPr lang="en-US" dirty="0" smtClean="0"/>
              <a:t>Wrapping up…</a:t>
            </a:r>
            <a:endParaRPr lang="en-US" dirty="0"/>
          </a:p>
        </p:txBody>
      </p:sp>
    </p:spTree>
    <p:extLst>
      <p:ext uri="{BB962C8B-B14F-4D97-AF65-F5344CB8AC3E}">
        <p14:creationId xmlns:p14="http://schemas.microsoft.com/office/powerpoint/2010/main" val="426061838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Wrapping up…</a:t>
            </a:r>
            <a:endParaRPr lang="en-US" dirty="0"/>
          </a:p>
        </p:txBody>
      </p:sp>
      <p:sp>
        <p:nvSpPr>
          <p:cNvPr id="5" name="Rounded Rectangle 4"/>
          <p:cNvSpPr/>
          <p:nvPr/>
        </p:nvSpPr>
        <p:spPr bwMode="auto">
          <a:xfrm>
            <a:off x="274639" y="5793239"/>
            <a:ext cx="11889564" cy="1133023"/>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Workflow Engine</a:t>
            </a:r>
          </a:p>
        </p:txBody>
      </p:sp>
      <p:sp>
        <p:nvSpPr>
          <p:cNvPr id="6" name="Rounded Rectangle 5"/>
          <p:cNvSpPr/>
          <p:nvPr/>
        </p:nvSpPr>
        <p:spPr bwMode="auto">
          <a:xfrm>
            <a:off x="274637" y="4640262"/>
            <a:ext cx="5105400" cy="10668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1600" dirty="0" err="1" smtClean="0">
                <a:gradFill>
                  <a:gsLst>
                    <a:gs pos="0">
                      <a:srgbClr val="FFFFFF"/>
                    </a:gs>
                    <a:gs pos="100000">
                      <a:srgbClr val="FFFFFF"/>
                    </a:gs>
                  </a:gsLst>
                  <a:lin ang="5400000" scaled="0"/>
                </a:gradFill>
                <a:ea typeface="Segoe UI" pitchFamily="34" charset="0"/>
                <a:cs typeface="Segoe UI" pitchFamily="34" charset="0"/>
              </a:rPr>
              <a:t>Microservices</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1874837" y="4818789"/>
            <a:ext cx="1066800" cy="762000"/>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EAI</a:t>
            </a:r>
          </a:p>
        </p:txBody>
      </p:sp>
      <p:sp>
        <p:nvSpPr>
          <p:cNvPr id="8" name="Rounded Rectangle 7"/>
          <p:cNvSpPr/>
          <p:nvPr/>
        </p:nvSpPr>
        <p:spPr bwMode="auto">
          <a:xfrm>
            <a:off x="2941637" y="4818789"/>
            <a:ext cx="1066800" cy="762000"/>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B2B</a:t>
            </a:r>
          </a:p>
        </p:txBody>
      </p:sp>
      <p:sp>
        <p:nvSpPr>
          <p:cNvPr id="9" name="Rounded Rectangle 8"/>
          <p:cNvSpPr/>
          <p:nvPr/>
        </p:nvSpPr>
        <p:spPr bwMode="auto">
          <a:xfrm>
            <a:off x="3995691" y="4818789"/>
            <a:ext cx="1231946" cy="762000"/>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Rules</a:t>
            </a:r>
          </a:p>
        </p:txBody>
      </p:sp>
    </p:spTree>
    <p:extLst>
      <p:ext uri="{BB962C8B-B14F-4D97-AF65-F5344CB8AC3E}">
        <p14:creationId xmlns:p14="http://schemas.microsoft.com/office/powerpoint/2010/main" val="2563881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05050"/>
                </a:solidFill>
              </a:rPr>
              <a:t>Thank you</a:t>
            </a:r>
            <a:endParaRPr lang="en-US" dirty="0">
              <a:solidFill>
                <a:srgbClr val="505050"/>
              </a:solidFill>
            </a:endParaRPr>
          </a:p>
        </p:txBody>
      </p:sp>
    </p:spTree>
    <p:extLst>
      <p:ext uri="{BB962C8B-B14F-4D97-AF65-F5344CB8AC3E}">
        <p14:creationId xmlns:p14="http://schemas.microsoft.com/office/powerpoint/2010/main" val="365352788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85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gradFill>
                  <a:gsLst>
                    <a:gs pos="1250">
                      <a:schemeClr val="tx1"/>
                    </a:gs>
                    <a:gs pos="100000">
                      <a:schemeClr val="tx1"/>
                    </a:gs>
                  </a:gsLst>
                  <a:lin ang="5400000" scaled="0"/>
                </a:gradFill>
              </a:rPr>
              <a:t>So, </a:t>
            </a:r>
            <a:r>
              <a:rPr lang="en-US" sz="5400" dirty="0" smtClean="0">
                <a:gradFill>
                  <a:gsLst>
                    <a:gs pos="1250">
                      <a:schemeClr val="tx1"/>
                    </a:gs>
                    <a:gs pos="100000">
                      <a:schemeClr val="tx1"/>
                    </a:gs>
                  </a:gsLst>
                  <a:lin ang="5400000" scaled="0"/>
                </a:gradFill>
              </a:rPr>
              <a:t>what </a:t>
            </a:r>
            <a:r>
              <a:rPr lang="en-US" sz="5400" dirty="0">
                <a:gradFill>
                  <a:gsLst>
                    <a:gs pos="1250">
                      <a:schemeClr val="tx1"/>
                    </a:gs>
                    <a:gs pos="100000">
                      <a:schemeClr val="tx1"/>
                    </a:gs>
                  </a:gsLst>
                  <a:lin ang="5400000" scaled="0"/>
                </a:gradFill>
              </a:rPr>
              <a:t>is a Business Process?</a:t>
            </a:r>
            <a:br>
              <a:rPr lang="en-US" sz="5400" dirty="0">
                <a:gradFill>
                  <a:gsLst>
                    <a:gs pos="1250">
                      <a:schemeClr val="tx1"/>
                    </a:gs>
                    <a:gs pos="100000">
                      <a:schemeClr val="tx1"/>
                    </a:gs>
                  </a:gsLst>
                  <a:lin ang="5400000" scaled="0"/>
                </a:gradFill>
              </a:rPr>
            </a:br>
            <a:endParaRPr lang="en-US" sz="5400" dirty="0">
              <a:gradFill>
                <a:gsLst>
                  <a:gs pos="1250">
                    <a:schemeClr val="tx1"/>
                  </a:gs>
                  <a:gs pos="100000">
                    <a:schemeClr val="tx1"/>
                  </a:gs>
                </a:gsLst>
                <a:lin ang="5400000" scaled="0"/>
              </a:gradFill>
            </a:endParaRPr>
          </a:p>
        </p:txBody>
      </p:sp>
      <p:sp>
        <p:nvSpPr>
          <p:cNvPr id="5" name="Cloud 4"/>
          <p:cNvSpPr/>
          <p:nvPr/>
        </p:nvSpPr>
        <p:spPr bwMode="auto">
          <a:xfrm>
            <a:off x="787249" y="1479557"/>
            <a:ext cx="10713560" cy="5152065"/>
          </a:xfrm>
          <a:prstGeom prst="cloud">
            <a:avLst/>
          </a:prstGeom>
          <a:solidFill>
            <a:srgbClr val="FFFFFF"/>
          </a:solidFill>
          <a:ln>
            <a:headEnd type="none" w="med" len="med"/>
            <a:tailEnd type="none" w="med" len="med"/>
          </a:ln>
          <a:effectLst>
            <a:innerShdw blurRad="63500" dist="50800" dir="27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pic>
        <p:nvPicPr>
          <p:cNvPr id="6" name="Picture 4" descr="http://www.itplaw.net/wp-content/uploads/2011/05/Fotolia_9747350_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709" y="2545950"/>
            <a:ext cx="3791538" cy="269374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2"/>
          <p:cNvSpPr txBox="1">
            <a:spLocks noChangeArrowheads="1"/>
          </p:cNvSpPr>
          <p:nvPr/>
        </p:nvSpPr>
        <p:spPr bwMode="auto">
          <a:xfrm>
            <a:off x="2749382" y="2373303"/>
            <a:ext cx="2730569" cy="350330"/>
          </a:xfrm>
          <a:prstGeom prst="rect">
            <a:avLst/>
          </a:prstGeom>
          <a:noFill/>
          <a:ln>
            <a:noFill/>
          </a:ln>
          <a:effectLst/>
          <a:extLst/>
        </p:spPr>
        <p:txBody>
          <a:bodyPr wrap="none">
            <a:spAutoFit/>
          </a:bodyPr>
          <a:lstStyle/>
          <a:p>
            <a:r>
              <a:rPr lang="en-US" sz="1632" dirty="0">
                <a:gradFill>
                  <a:gsLst>
                    <a:gs pos="15854">
                      <a:schemeClr val="tx1"/>
                    </a:gs>
                    <a:gs pos="56000">
                      <a:schemeClr val="tx1"/>
                    </a:gs>
                  </a:gsLst>
                  <a:lin ang="5400000" scaled="1"/>
                </a:gradFill>
              </a:rPr>
              <a:t>Customer Account Sign-up</a:t>
            </a:r>
          </a:p>
        </p:txBody>
      </p:sp>
      <p:sp>
        <p:nvSpPr>
          <p:cNvPr id="8" name="Text Box 15"/>
          <p:cNvSpPr txBox="1">
            <a:spLocks noChangeArrowheads="1"/>
          </p:cNvSpPr>
          <p:nvPr/>
        </p:nvSpPr>
        <p:spPr bwMode="auto">
          <a:xfrm>
            <a:off x="1158481" y="3603600"/>
            <a:ext cx="1558888" cy="343492"/>
          </a:xfrm>
          <a:prstGeom prst="rect">
            <a:avLst/>
          </a:prstGeom>
          <a:noFill/>
          <a:ln>
            <a:noFill/>
          </a:ln>
          <a:effectLst/>
          <a:extLst/>
        </p:spPr>
        <p:txBody>
          <a:bodyPr wrap="none">
            <a:spAutoFit/>
          </a:bodyPr>
          <a:lstStyle/>
          <a:p>
            <a:r>
              <a:rPr lang="en-US" sz="1632" dirty="0" smtClean="0">
                <a:gradFill>
                  <a:gsLst>
                    <a:gs pos="15854">
                      <a:schemeClr val="tx1"/>
                    </a:gs>
                    <a:gs pos="56000">
                      <a:schemeClr val="tx1"/>
                    </a:gs>
                  </a:gsLst>
                  <a:lin ang="5400000" scaled="1"/>
                </a:gradFill>
              </a:rPr>
              <a:t>Bill processing</a:t>
            </a:r>
            <a:endParaRPr lang="en-US" sz="1632" dirty="0">
              <a:gradFill>
                <a:gsLst>
                  <a:gs pos="15854">
                    <a:schemeClr val="tx1"/>
                  </a:gs>
                  <a:gs pos="56000">
                    <a:schemeClr val="tx1"/>
                  </a:gs>
                </a:gsLst>
                <a:lin ang="5400000" scaled="1"/>
              </a:gradFill>
            </a:endParaRPr>
          </a:p>
        </p:txBody>
      </p:sp>
      <p:sp>
        <p:nvSpPr>
          <p:cNvPr id="9" name="Text Box 16"/>
          <p:cNvSpPr txBox="1">
            <a:spLocks noChangeArrowheads="1"/>
          </p:cNvSpPr>
          <p:nvPr/>
        </p:nvSpPr>
        <p:spPr bwMode="auto">
          <a:xfrm>
            <a:off x="2024361" y="2960442"/>
            <a:ext cx="2345972" cy="350330"/>
          </a:xfrm>
          <a:prstGeom prst="rect">
            <a:avLst/>
          </a:prstGeom>
          <a:noFill/>
          <a:ln>
            <a:noFill/>
          </a:ln>
          <a:effectLst/>
          <a:extLst/>
        </p:spPr>
        <p:txBody>
          <a:bodyPr wrap="none">
            <a:spAutoFit/>
          </a:bodyPr>
          <a:lstStyle/>
          <a:p>
            <a:r>
              <a:rPr lang="en-US" sz="1632" dirty="0">
                <a:gradFill>
                  <a:gsLst>
                    <a:gs pos="15854">
                      <a:schemeClr val="tx1"/>
                    </a:gs>
                    <a:gs pos="56000">
                      <a:schemeClr val="tx1"/>
                    </a:gs>
                  </a:gsLst>
                  <a:lin ang="5400000" scaled="1"/>
                </a:gradFill>
              </a:rPr>
              <a:t>Mortgage Applications</a:t>
            </a:r>
          </a:p>
        </p:txBody>
      </p:sp>
      <p:sp>
        <p:nvSpPr>
          <p:cNvPr id="10" name="Text Box 17"/>
          <p:cNvSpPr txBox="1">
            <a:spLocks noChangeArrowheads="1"/>
          </p:cNvSpPr>
          <p:nvPr/>
        </p:nvSpPr>
        <p:spPr bwMode="auto">
          <a:xfrm>
            <a:off x="1702405" y="4223975"/>
            <a:ext cx="1807366" cy="350330"/>
          </a:xfrm>
          <a:prstGeom prst="rect">
            <a:avLst/>
          </a:prstGeom>
          <a:noFill/>
          <a:ln>
            <a:noFill/>
          </a:ln>
          <a:effectLst/>
          <a:extLst/>
        </p:spPr>
        <p:txBody>
          <a:bodyPr wrap="none">
            <a:spAutoFit/>
          </a:bodyPr>
          <a:lstStyle/>
          <a:p>
            <a:r>
              <a:rPr lang="en-US" sz="1632" dirty="0">
                <a:gradFill>
                  <a:gsLst>
                    <a:gs pos="15854">
                      <a:schemeClr val="tx1"/>
                    </a:gs>
                    <a:gs pos="56000">
                      <a:schemeClr val="tx1"/>
                    </a:gs>
                  </a:gsLst>
                  <a:lin ang="5400000" scaled="1"/>
                </a:gradFill>
              </a:rPr>
              <a:t>Loyalty Programs</a:t>
            </a:r>
          </a:p>
        </p:txBody>
      </p:sp>
      <p:sp>
        <p:nvSpPr>
          <p:cNvPr id="11" name="Text Box 18"/>
          <p:cNvSpPr txBox="1">
            <a:spLocks noChangeArrowheads="1"/>
          </p:cNvSpPr>
          <p:nvPr/>
        </p:nvSpPr>
        <p:spPr bwMode="auto">
          <a:xfrm>
            <a:off x="3371118" y="5485269"/>
            <a:ext cx="2119177" cy="350330"/>
          </a:xfrm>
          <a:prstGeom prst="rect">
            <a:avLst/>
          </a:prstGeom>
          <a:noFill/>
          <a:ln>
            <a:noFill/>
          </a:ln>
          <a:effectLst/>
          <a:extLst/>
        </p:spPr>
        <p:txBody>
          <a:bodyPr wrap="none">
            <a:spAutoFit/>
          </a:bodyPr>
          <a:lstStyle/>
          <a:p>
            <a:r>
              <a:rPr lang="en-US" sz="1632" dirty="0">
                <a:gradFill>
                  <a:gsLst>
                    <a:gs pos="15854">
                      <a:schemeClr val="tx1"/>
                    </a:gs>
                    <a:gs pos="56000">
                      <a:schemeClr val="tx1"/>
                    </a:gs>
                  </a:gsLst>
                  <a:lin ang="5400000" scaled="1"/>
                </a:gradFill>
              </a:rPr>
              <a:t>College Applications</a:t>
            </a:r>
          </a:p>
        </p:txBody>
      </p:sp>
      <p:sp>
        <p:nvSpPr>
          <p:cNvPr id="12" name="Text Box 21"/>
          <p:cNvSpPr txBox="1">
            <a:spLocks noChangeArrowheads="1"/>
          </p:cNvSpPr>
          <p:nvPr/>
        </p:nvSpPr>
        <p:spPr bwMode="auto">
          <a:xfrm>
            <a:off x="8847996" y="2902213"/>
            <a:ext cx="2177641" cy="350330"/>
          </a:xfrm>
          <a:prstGeom prst="rect">
            <a:avLst/>
          </a:prstGeom>
          <a:noFill/>
          <a:ln>
            <a:noFill/>
          </a:ln>
          <a:effectLst/>
          <a:extLst/>
        </p:spPr>
        <p:txBody>
          <a:bodyPr wrap="none">
            <a:spAutoFit/>
          </a:bodyPr>
          <a:lstStyle/>
          <a:p>
            <a:r>
              <a:rPr lang="en-US" sz="1632" dirty="0">
                <a:gradFill>
                  <a:gsLst>
                    <a:gs pos="15854">
                      <a:schemeClr val="tx1"/>
                    </a:gs>
                    <a:gs pos="56000">
                      <a:schemeClr val="tx1"/>
                    </a:gs>
                  </a:gsLst>
                  <a:lin ang="5400000" scaled="1"/>
                </a:gradFill>
              </a:rPr>
              <a:t>Performance Reviews</a:t>
            </a:r>
          </a:p>
        </p:txBody>
      </p:sp>
      <p:sp>
        <p:nvSpPr>
          <p:cNvPr id="13" name="Text Box 22"/>
          <p:cNvSpPr txBox="1">
            <a:spLocks noChangeArrowheads="1"/>
          </p:cNvSpPr>
          <p:nvPr/>
        </p:nvSpPr>
        <p:spPr bwMode="auto">
          <a:xfrm>
            <a:off x="9366099" y="3633206"/>
            <a:ext cx="1913178" cy="350330"/>
          </a:xfrm>
          <a:prstGeom prst="rect">
            <a:avLst/>
          </a:prstGeom>
          <a:noFill/>
          <a:ln>
            <a:noFill/>
          </a:ln>
          <a:effectLst/>
          <a:extLst/>
        </p:spPr>
        <p:txBody>
          <a:bodyPr wrap="none">
            <a:spAutoFit/>
          </a:bodyPr>
          <a:lstStyle/>
          <a:p>
            <a:r>
              <a:rPr lang="en-US" sz="1632" dirty="0">
                <a:gradFill>
                  <a:gsLst>
                    <a:gs pos="15854">
                      <a:schemeClr val="tx1"/>
                    </a:gs>
                    <a:gs pos="56000">
                      <a:schemeClr val="tx1"/>
                    </a:gs>
                  </a:gsLst>
                  <a:lin ang="5400000" scaled="1"/>
                </a:gradFill>
              </a:rPr>
              <a:t>Employee Training</a:t>
            </a:r>
          </a:p>
        </p:txBody>
      </p:sp>
      <p:sp>
        <p:nvSpPr>
          <p:cNvPr id="14" name="Text Box 23"/>
          <p:cNvSpPr txBox="1">
            <a:spLocks noChangeArrowheads="1"/>
          </p:cNvSpPr>
          <p:nvPr/>
        </p:nvSpPr>
        <p:spPr bwMode="auto">
          <a:xfrm>
            <a:off x="5247789" y="2075640"/>
            <a:ext cx="2760465" cy="350330"/>
          </a:xfrm>
          <a:prstGeom prst="rect">
            <a:avLst/>
          </a:prstGeom>
          <a:noFill/>
          <a:ln>
            <a:noFill/>
          </a:ln>
          <a:effectLst/>
          <a:extLst/>
        </p:spPr>
        <p:txBody>
          <a:bodyPr wrap="square">
            <a:spAutoFit/>
          </a:bodyPr>
          <a:lstStyle/>
          <a:p>
            <a:pPr algn="ctr"/>
            <a:r>
              <a:rPr lang="en-US" sz="1632" dirty="0">
                <a:gradFill>
                  <a:gsLst>
                    <a:gs pos="15854">
                      <a:schemeClr val="tx1"/>
                    </a:gs>
                    <a:gs pos="56000">
                      <a:schemeClr val="tx1"/>
                    </a:gs>
                  </a:gsLst>
                  <a:lin ang="5400000" scaled="1"/>
                </a:gradFill>
              </a:rPr>
              <a:t>Conference Registration</a:t>
            </a:r>
          </a:p>
        </p:txBody>
      </p:sp>
      <p:sp>
        <p:nvSpPr>
          <p:cNvPr id="15" name="Text Box 25"/>
          <p:cNvSpPr txBox="1">
            <a:spLocks noChangeArrowheads="1"/>
          </p:cNvSpPr>
          <p:nvPr/>
        </p:nvSpPr>
        <p:spPr bwMode="auto">
          <a:xfrm>
            <a:off x="5711546" y="5928033"/>
            <a:ext cx="1401449" cy="350330"/>
          </a:xfrm>
          <a:prstGeom prst="rect">
            <a:avLst/>
          </a:prstGeom>
          <a:noFill/>
          <a:ln>
            <a:noFill/>
          </a:ln>
          <a:effectLst/>
          <a:extLst/>
        </p:spPr>
        <p:txBody>
          <a:bodyPr wrap="none">
            <a:spAutoFit/>
          </a:bodyPr>
          <a:lstStyle/>
          <a:p>
            <a:pPr algn="just"/>
            <a:r>
              <a:rPr lang="en-US" sz="1632" dirty="0">
                <a:gradFill>
                  <a:gsLst>
                    <a:gs pos="15854">
                      <a:schemeClr val="tx1"/>
                    </a:gs>
                    <a:gs pos="56000">
                      <a:schemeClr val="tx1"/>
                    </a:gs>
                  </a:gsLst>
                  <a:lin ang="5400000" scaled="1"/>
                </a:gradFill>
              </a:rPr>
              <a:t>Lead Scoring</a:t>
            </a:r>
          </a:p>
        </p:txBody>
      </p:sp>
      <p:sp>
        <p:nvSpPr>
          <p:cNvPr id="16" name="Text Box 25"/>
          <p:cNvSpPr txBox="1">
            <a:spLocks noChangeArrowheads="1"/>
          </p:cNvSpPr>
          <p:nvPr/>
        </p:nvSpPr>
        <p:spPr bwMode="auto">
          <a:xfrm>
            <a:off x="9138874" y="4268384"/>
            <a:ext cx="1623798" cy="350330"/>
          </a:xfrm>
          <a:prstGeom prst="rect">
            <a:avLst/>
          </a:prstGeom>
          <a:noFill/>
          <a:ln>
            <a:noFill/>
          </a:ln>
          <a:effectLst/>
          <a:extLst/>
        </p:spPr>
        <p:txBody>
          <a:bodyPr wrap="none">
            <a:spAutoFit/>
          </a:bodyPr>
          <a:lstStyle/>
          <a:p>
            <a:r>
              <a:rPr lang="en-US" sz="1632" dirty="0">
                <a:gradFill>
                  <a:gsLst>
                    <a:gs pos="15854">
                      <a:schemeClr val="tx1"/>
                    </a:gs>
                    <a:gs pos="56000">
                      <a:schemeClr val="tx1"/>
                    </a:gs>
                  </a:gsLst>
                  <a:lin ang="5400000" scaled="1"/>
                </a:gradFill>
              </a:rPr>
              <a:t>Case Escalation</a:t>
            </a:r>
          </a:p>
        </p:txBody>
      </p:sp>
      <p:sp>
        <p:nvSpPr>
          <p:cNvPr id="17" name="Text Box 23"/>
          <p:cNvSpPr txBox="1">
            <a:spLocks noChangeArrowheads="1"/>
          </p:cNvSpPr>
          <p:nvPr/>
        </p:nvSpPr>
        <p:spPr bwMode="auto">
          <a:xfrm>
            <a:off x="7741052" y="2322302"/>
            <a:ext cx="2760465" cy="350330"/>
          </a:xfrm>
          <a:prstGeom prst="rect">
            <a:avLst/>
          </a:prstGeom>
          <a:noFill/>
          <a:ln>
            <a:noFill/>
          </a:ln>
          <a:effectLst/>
          <a:extLst/>
        </p:spPr>
        <p:txBody>
          <a:bodyPr wrap="square">
            <a:spAutoFit/>
          </a:bodyPr>
          <a:lstStyle/>
          <a:p>
            <a:pPr algn="r"/>
            <a:r>
              <a:rPr lang="en-US" sz="1632" dirty="0">
                <a:gradFill>
                  <a:gsLst>
                    <a:gs pos="15854">
                      <a:schemeClr val="tx1"/>
                    </a:gs>
                    <a:gs pos="56000">
                      <a:schemeClr val="tx1"/>
                    </a:gs>
                  </a:gsLst>
                  <a:lin ang="5400000" scaled="1"/>
                </a:gradFill>
              </a:rPr>
              <a:t>Healthcare Administration</a:t>
            </a:r>
          </a:p>
        </p:txBody>
      </p:sp>
      <p:sp>
        <p:nvSpPr>
          <p:cNvPr id="18" name="Text Box 17"/>
          <p:cNvSpPr txBox="1">
            <a:spLocks noChangeArrowheads="1"/>
          </p:cNvSpPr>
          <p:nvPr/>
        </p:nvSpPr>
        <p:spPr bwMode="auto">
          <a:xfrm>
            <a:off x="1519921" y="5032195"/>
            <a:ext cx="1918671" cy="350330"/>
          </a:xfrm>
          <a:prstGeom prst="rect">
            <a:avLst/>
          </a:prstGeom>
          <a:noFill/>
          <a:ln>
            <a:noFill/>
          </a:ln>
          <a:effectLst/>
          <a:extLst/>
        </p:spPr>
        <p:txBody>
          <a:bodyPr wrap="none">
            <a:spAutoFit/>
          </a:bodyPr>
          <a:lstStyle/>
          <a:p>
            <a:r>
              <a:rPr lang="en-US" sz="1632" dirty="0">
                <a:gradFill>
                  <a:gsLst>
                    <a:gs pos="15854">
                      <a:schemeClr val="tx1"/>
                    </a:gs>
                    <a:gs pos="56000">
                      <a:schemeClr val="tx1"/>
                    </a:gs>
                  </a:gsLst>
                  <a:lin ang="5400000" scaled="1"/>
                </a:gradFill>
              </a:rPr>
              <a:t>Contract Renewals</a:t>
            </a:r>
          </a:p>
        </p:txBody>
      </p:sp>
      <p:sp>
        <p:nvSpPr>
          <p:cNvPr id="19" name="Text Box 18"/>
          <p:cNvSpPr txBox="1">
            <a:spLocks noChangeArrowheads="1"/>
          </p:cNvSpPr>
          <p:nvPr/>
        </p:nvSpPr>
        <p:spPr bwMode="auto">
          <a:xfrm>
            <a:off x="7892130" y="5018992"/>
            <a:ext cx="1758110" cy="343492"/>
          </a:xfrm>
          <a:prstGeom prst="rect">
            <a:avLst/>
          </a:prstGeom>
          <a:noFill/>
          <a:ln>
            <a:noFill/>
          </a:ln>
          <a:effectLst/>
          <a:extLst/>
        </p:spPr>
        <p:txBody>
          <a:bodyPr wrap="none">
            <a:spAutoFit/>
          </a:bodyPr>
          <a:lstStyle/>
          <a:p>
            <a:r>
              <a:rPr lang="en-US" sz="1632" dirty="0" smtClean="0">
                <a:gradFill>
                  <a:gsLst>
                    <a:gs pos="15854">
                      <a:schemeClr val="tx1"/>
                    </a:gs>
                    <a:gs pos="56000">
                      <a:schemeClr val="tx1"/>
                    </a:gs>
                  </a:gsLst>
                  <a:lin ang="5400000" scaled="1"/>
                </a:gradFill>
              </a:rPr>
              <a:t>Order Processing</a:t>
            </a:r>
            <a:endParaRPr lang="en-US" sz="1632" dirty="0">
              <a:gradFill>
                <a:gsLst>
                  <a:gs pos="15854">
                    <a:schemeClr val="tx1"/>
                  </a:gs>
                  <a:gs pos="56000">
                    <a:schemeClr val="tx1"/>
                  </a:gs>
                </a:gsLst>
                <a:lin ang="5400000" scaled="1"/>
              </a:gradFill>
            </a:endParaRPr>
          </a:p>
        </p:txBody>
      </p:sp>
    </p:spTree>
    <p:extLst>
      <p:ext uri="{BB962C8B-B14F-4D97-AF65-F5344CB8AC3E}">
        <p14:creationId xmlns:p14="http://schemas.microsoft.com/office/powerpoint/2010/main" val="284126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Elbow Connector 63"/>
          <p:cNvCxnSpPr>
            <a:stCxn id="25" idx="2"/>
            <a:endCxn id="26" idx="1"/>
          </p:cNvCxnSpPr>
          <p:nvPr/>
        </p:nvCxnSpPr>
        <p:spPr>
          <a:xfrm rot="16200000" flipH="1">
            <a:off x="6393588" y="4250042"/>
            <a:ext cx="1533447" cy="407797"/>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25" idx="0"/>
            <a:endCxn id="28" idx="1"/>
          </p:cNvCxnSpPr>
          <p:nvPr/>
        </p:nvCxnSpPr>
        <p:spPr>
          <a:xfrm rot="5400000" flipH="1" flipV="1">
            <a:off x="7383267" y="1624043"/>
            <a:ext cx="389316" cy="1243024"/>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Flowchart: Process 4"/>
          <p:cNvSpPr/>
          <p:nvPr/>
        </p:nvSpPr>
        <p:spPr bwMode="auto">
          <a:xfrm>
            <a:off x="274639" y="4411662"/>
            <a:ext cx="1600200" cy="381000"/>
          </a:xfrm>
          <a:prstGeom prst="flowChartProcess">
            <a:avLst/>
          </a:prstGeom>
          <a:solidFill>
            <a:schemeClr val="accent1">
              <a:lumMod val="75000"/>
              <a:alpha val="25000"/>
            </a:schemeClr>
          </a:solidFill>
          <a:ln w="25400">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57000">
                      <a:schemeClr val="tx1"/>
                    </a:gs>
                    <a:gs pos="10000">
                      <a:schemeClr val="tx1"/>
                    </a:gs>
                  </a:gsLst>
                  <a:lin ang="5400000" scaled="0"/>
                </a:gradFill>
                <a:ea typeface="Segoe UI" pitchFamily="34" charset="0"/>
                <a:cs typeface="Segoe UI" pitchFamily="34" charset="0"/>
              </a:rPr>
              <a:t>Input</a:t>
            </a:r>
          </a:p>
        </p:txBody>
      </p:sp>
      <p:sp>
        <p:nvSpPr>
          <p:cNvPr id="6" name="Flowchart: Process 5"/>
          <p:cNvSpPr/>
          <p:nvPr/>
        </p:nvSpPr>
        <p:spPr bwMode="auto">
          <a:xfrm>
            <a:off x="10680616" y="4411662"/>
            <a:ext cx="1600200" cy="381000"/>
          </a:xfrm>
          <a:prstGeom prst="flowChartProcess">
            <a:avLst/>
          </a:prstGeom>
          <a:solidFill>
            <a:schemeClr val="accent1">
              <a:lumMod val="75000"/>
              <a:alpha val="25000"/>
            </a:schemeClr>
          </a:solidFill>
          <a:ln w="25400">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57000">
                      <a:schemeClr val="tx1"/>
                    </a:gs>
                    <a:gs pos="10000">
                      <a:schemeClr val="tx1"/>
                    </a:gs>
                  </a:gsLst>
                  <a:lin ang="5400000" scaled="0"/>
                </a:gradFill>
                <a:ea typeface="Segoe UI" pitchFamily="34" charset="0"/>
                <a:cs typeface="Segoe UI" pitchFamily="34" charset="0"/>
              </a:rPr>
              <a:t>Output</a:t>
            </a:r>
          </a:p>
        </p:txBody>
      </p:sp>
      <p:sp>
        <p:nvSpPr>
          <p:cNvPr id="25" name="Diamond 24"/>
          <p:cNvSpPr/>
          <p:nvPr/>
        </p:nvSpPr>
        <p:spPr bwMode="auto">
          <a:xfrm>
            <a:off x="5908339" y="2440213"/>
            <a:ext cx="2096147" cy="1247005"/>
          </a:xfrm>
          <a:prstGeom prst="diamond">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Value</a:t>
            </a:r>
            <a:br>
              <a:rPr lang="en-US" sz="2000" dirty="0" smtClean="0">
                <a:gradFill>
                  <a:gsLst>
                    <a:gs pos="0">
                      <a:srgbClr val="FFFFFF"/>
                    </a:gs>
                    <a:gs pos="100000">
                      <a:srgbClr val="FFFFFF"/>
                    </a:gs>
                  </a:gsLst>
                  <a:lin ang="5400000" scaled="0"/>
                </a:gradFill>
                <a:ea typeface="Segoe UI" pitchFamily="34" charset="0"/>
                <a:cs typeface="Segoe UI" pitchFamily="34" charset="0"/>
              </a:rPr>
            </a:br>
            <a:r>
              <a:rPr lang="en-US" sz="2000" dirty="0" smtClean="0">
                <a:gradFill>
                  <a:gsLst>
                    <a:gs pos="0">
                      <a:srgbClr val="FFFFFF"/>
                    </a:gs>
                    <a:gs pos="100000">
                      <a:srgbClr val="FFFFFF"/>
                    </a:gs>
                  </a:gsLst>
                  <a:lin ang="5400000" scaled="0"/>
                </a:gradFill>
                <a:ea typeface="Segoe UI" pitchFamily="34" charset="0"/>
                <a:cs typeface="Segoe UI" pitchFamily="34" charset="0"/>
              </a:rPr>
              <a:t>&gt; $1,000</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So, what is a Business Process?</a:t>
            </a:r>
            <a:endParaRPr lang="en-US" dirty="0"/>
          </a:p>
        </p:txBody>
      </p:sp>
      <p:sp>
        <p:nvSpPr>
          <p:cNvPr id="21" name="Flowchart: Process 20"/>
          <p:cNvSpPr/>
          <p:nvPr/>
        </p:nvSpPr>
        <p:spPr bwMode="auto">
          <a:xfrm>
            <a:off x="274639" y="2728776"/>
            <a:ext cx="1600200" cy="1554480"/>
          </a:xfrm>
          <a:prstGeom prst="flowChartProcess">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Customer order</a:t>
            </a:r>
          </a:p>
        </p:txBody>
      </p:sp>
      <p:sp>
        <p:nvSpPr>
          <p:cNvPr id="23" name="Flowchart: Process 22"/>
          <p:cNvSpPr/>
          <p:nvPr/>
        </p:nvSpPr>
        <p:spPr bwMode="auto">
          <a:xfrm>
            <a:off x="2255837" y="4914582"/>
            <a:ext cx="1600200" cy="1554480"/>
          </a:xfrm>
          <a:prstGeom prst="flowChartProcess">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Validate order</a:t>
            </a:r>
          </a:p>
        </p:txBody>
      </p:sp>
      <p:sp>
        <p:nvSpPr>
          <p:cNvPr id="24" name="Flowchart: Process 23"/>
          <p:cNvSpPr/>
          <p:nvPr/>
        </p:nvSpPr>
        <p:spPr bwMode="auto">
          <a:xfrm>
            <a:off x="3551237" y="2286475"/>
            <a:ext cx="1600200" cy="1554480"/>
          </a:xfrm>
          <a:prstGeom prst="flowChartProcess">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Compute order value</a:t>
            </a:r>
          </a:p>
        </p:txBody>
      </p:sp>
      <p:sp>
        <p:nvSpPr>
          <p:cNvPr id="26" name="Flowchart: Process 25"/>
          <p:cNvSpPr/>
          <p:nvPr/>
        </p:nvSpPr>
        <p:spPr bwMode="auto">
          <a:xfrm>
            <a:off x="7364210" y="4443425"/>
            <a:ext cx="1600200" cy="1554480"/>
          </a:xfrm>
          <a:prstGeom prst="flowChartProcess">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Approve order</a:t>
            </a:r>
          </a:p>
        </p:txBody>
      </p:sp>
      <p:sp>
        <p:nvSpPr>
          <p:cNvPr id="28" name="Flowchart: Process 27"/>
          <p:cNvSpPr/>
          <p:nvPr/>
        </p:nvSpPr>
        <p:spPr bwMode="auto">
          <a:xfrm>
            <a:off x="8199437" y="1273657"/>
            <a:ext cx="1600200" cy="1554480"/>
          </a:xfrm>
          <a:prstGeom prst="flowChartProcess">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Assign shipper</a:t>
            </a:r>
          </a:p>
        </p:txBody>
      </p:sp>
      <p:sp>
        <p:nvSpPr>
          <p:cNvPr id="29" name="Flowchart: Process 28"/>
          <p:cNvSpPr/>
          <p:nvPr/>
        </p:nvSpPr>
        <p:spPr bwMode="auto">
          <a:xfrm>
            <a:off x="10658912" y="2728775"/>
            <a:ext cx="1600200" cy="1554480"/>
          </a:xfrm>
          <a:prstGeom prst="flowChartProcess">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Ship order</a:t>
            </a:r>
          </a:p>
        </p:txBody>
      </p:sp>
      <p:sp>
        <p:nvSpPr>
          <p:cNvPr id="47" name="Oval 46"/>
          <p:cNvSpPr/>
          <p:nvPr/>
        </p:nvSpPr>
        <p:spPr bwMode="auto">
          <a:xfrm>
            <a:off x="6599236" y="4092755"/>
            <a:ext cx="685801" cy="381001"/>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Yes</a:t>
            </a:r>
          </a:p>
        </p:txBody>
      </p:sp>
      <p:sp>
        <p:nvSpPr>
          <p:cNvPr id="60" name="Oval 59"/>
          <p:cNvSpPr/>
          <p:nvPr/>
        </p:nvSpPr>
        <p:spPr bwMode="auto">
          <a:xfrm>
            <a:off x="7235024" y="1875102"/>
            <a:ext cx="685801" cy="381001"/>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No</a:t>
            </a:r>
          </a:p>
        </p:txBody>
      </p:sp>
      <p:cxnSp>
        <p:nvCxnSpPr>
          <p:cNvPr id="42" name="Elbow Connector 41"/>
          <p:cNvCxnSpPr>
            <a:stCxn id="21" idx="3"/>
            <a:endCxn id="23" idx="1"/>
          </p:cNvCxnSpPr>
          <p:nvPr/>
        </p:nvCxnSpPr>
        <p:spPr>
          <a:xfrm>
            <a:off x="1874839" y="3506016"/>
            <a:ext cx="380998" cy="2185806"/>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23" idx="0"/>
            <a:endCxn id="24" idx="1"/>
          </p:cNvCxnSpPr>
          <p:nvPr/>
        </p:nvCxnSpPr>
        <p:spPr>
          <a:xfrm rot="5400000" flipH="1" flipV="1">
            <a:off x="2378154" y="3741499"/>
            <a:ext cx="1850867" cy="495300"/>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24" idx="3"/>
            <a:endCxn id="26" idx="1"/>
          </p:cNvCxnSpPr>
          <p:nvPr/>
        </p:nvCxnSpPr>
        <p:spPr>
          <a:xfrm>
            <a:off x="5151437" y="3063715"/>
            <a:ext cx="2212773" cy="2156950"/>
          </a:xfrm>
          <a:prstGeom prst="bentConnector3">
            <a:avLst>
              <a:gd name="adj1" fmla="val 1944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26" idx="0"/>
            <a:endCxn id="28" idx="2"/>
          </p:cNvCxnSpPr>
          <p:nvPr/>
        </p:nvCxnSpPr>
        <p:spPr>
          <a:xfrm rot="5400000" flipH="1" flipV="1">
            <a:off x="7774279" y="3218168"/>
            <a:ext cx="1615288" cy="835227"/>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28" idx="3"/>
            <a:endCxn id="29" idx="1"/>
          </p:cNvCxnSpPr>
          <p:nvPr/>
        </p:nvCxnSpPr>
        <p:spPr>
          <a:xfrm>
            <a:off x="9799637" y="2050897"/>
            <a:ext cx="859275" cy="1455118"/>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24" idx="3"/>
            <a:endCxn id="25" idx="1"/>
          </p:cNvCxnSpPr>
          <p:nvPr/>
        </p:nvCxnSpPr>
        <p:spPr>
          <a:xfrm>
            <a:off x="5151437" y="3063715"/>
            <a:ext cx="756902" cy="1"/>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623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childTnLst>
                          </p:cTn>
                        </p:par>
                        <p:par>
                          <p:cTn id="55" fill="hold">
                            <p:stCondLst>
                              <p:cond delay="2000"/>
                            </p:stCondLst>
                            <p:childTnLst>
                              <p:par>
                                <p:cTn id="56" presetID="10" presetClass="entr" presetSubtype="0"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xit" presetSubtype="0" fill="hold" nodeType="withEffect">
                                  <p:stCondLst>
                                    <p:cond delay="0"/>
                                  </p:stCondLst>
                                  <p:childTnLst>
                                    <p:animEffect transition="out" filter="fade">
                                      <p:cBhvr>
                                        <p:cTn id="65" dur="500"/>
                                        <p:tgtEl>
                                          <p:spTgt spid="48"/>
                                        </p:tgtEl>
                                      </p:cBhvr>
                                    </p:animEffect>
                                    <p:set>
                                      <p:cBhvr>
                                        <p:cTn id="66" dur="1" fill="hold">
                                          <p:stCondLst>
                                            <p:cond delay="499"/>
                                          </p:stCondLst>
                                        </p:cTn>
                                        <p:tgtEl>
                                          <p:spTgt spid="48"/>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fade">
                                      <p:cBhvr>
                                        <p:cTn id="74" dur="500"/>
                                        <p:tgtEl>
                                          <p:spTgt spid="62"/>
                                        </p:tgtEl>
                                      </p:cBhvr>
                                    </p:animEffect>
                                  </p:childTnLst>
                                </p:cTn>
                              </p:par>
                              <p:par>
                                <p:cTn id="75" presetID="10"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500"/>
                                        <p:tgtEl>
                                          <p:spTgt spid="64"/>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500"/>
                                        <p:tgtEl>
                                          <p:spTgt spid="6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5" grpId="0" animBg="1"/>
      <p:bldP spid="21" grpId="0" animBg="1"/>
      <p:bldP spid="23" grpId="0" animBg="1"/>
      <p:bldP spid="24" grpId="0" animBg="1"/>
      <p:bldP spid="26" grpId="0" animBg="1"/>
      <p:bldP spid="28" grpId="0" animBg="1"/>
      <p:bldP spid="29" grpId="0" animBg="1"/>
      <p:bldP spid="47"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372592" y="526328"/>
            <a:ext cx="1660130" cy="1656862"/>
          </a:xfrm>
          <a:prstGeom prst="rect">
            <a:avLst/>
          </a:prstGeom>
        </p:spPr>
      </p:pic>
      <p:pic>
        <p:nvPicPr>
          <p:cNvPr id="13" name="Picture 12"/>
          <p:cNvPicPr>
            <a:picLocks noChangeAspect="1"/>
          </p:cNvPicPr>
          <p:nvPr/>
        </p:nvPicPr>
        <p:blipFill>
          <a:blip r:embed="rId4"/>
          <a:stretch>
            <a:fillRect/>
          </a:stretch>
        </p:blipFill>
        <p:spPr>
          <a:xfrm>
            <a:off x="10792992" y="1924126"/>
            <a:ext cx="1978445" cy="3401936"/>
          </a:xfrm>
          <a:prstGeom prst="rect">
            <a:avLst/>
          </a:prstGeom>
        </p:spPr>
      </p:pic>
      <p:sp>
        <p:nvSpPr>
          <p:cNvPr id="2" name="Title 1"/>
          <p:cNvSpPr>
            <a:spLocks noGrp="1"/>
          </p:cNvSpPr>
          <p:nvPr>
            <p:ph type="ctrTitle"/>
          </p:nvPr>
        </p:nvSpPr>
        <p:spPr>
          <a:xfrm>
            <a:off x="9738227" y="-419630"/>
            <a:ext cx="2730673" cy="2435131"/>
          </a:xfrm>
        </p:spPr>
        <p:txBody>
          <a:bodyPr/>
          <a:lstStyle/>
          <a:p>
            <a:r>
              <a:rPr lang="en-US" sz="8159" dirty="0"/>
              <a:t>2000</a:t>
            </a:r>
          </a:p>
        </p:txBody>
      </p:sp>
      <p:pic>
        <p:nvPicPr>
          <p:cNvPr id="3" name="Picture 2"/>
          <p:cNvPicPr>
            <a:picLocks noChangeAspect="1"/>
          </p:cNvPicPr>
          <p:nvPr/>
        </p:nvPicPr>
        <p:blipFill>
          <a:blip r:embed="rId5"/>
          <a:stretch>
            <a:fillRect/>
          </a:stretch>
        </p:blipFill>
        <p:spPr>
          <a:xfrm>
            <a:off x="439165" y="1854104"/>
            <a:ext cx="2264431" cy="5151524"/>
          </a:xfrm>
          <a:prstGeom prst="rect">
            <a:avLst/>
          </a:prstGeom>
        </p:spPr>
      </p:pic>
      <p:pic>
        <p:nvPicPr>
          <p:cNvPr id="20" name="Picture 19"/>
          <p:cNvPicPr>
            <a:picLocks noChangeAspect="1"/>
          </p:cNvPicPr>
          <p:nvPr/>
        </p:nvPicPr>
        <p:blipFill>
          <a:blip r:embed="rId6"/>
          <a:stretch>
            <a:fillRect/>
          </a:stretch>
        </p:blipFill>
        <p:spPr>
          <a:xfrm>
            <a:off x="2934209" y="5035663"/>
            <a:ext cx="3028964" cy="1969965"/>
          </a:xfrm>
          <a:prstGeom prst="rect">
            <a:avLst/>
          </a:prstGeom>
        </p:spPr>
      </p:pic>
      <p:pic>
        <p:nvPicPr>
          <p:cNvPr id="5122" name="Picture 2" descr="http://siliconangle.com/files/2013/05/email-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5309" y="2169083"/>
            <a:ext cx="857993" cy="85799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p:cNvCxnSpPr/>
          <p:nvPr/>
        </p:nvCxnSpPr>
        <p:spPr>
          <a:xfrm>
            <a:off x="8595271" y="2015501"/>
            <a:ext cx="2903227" cy="1610459"/>
          </a:xfrm>
          <a:prstGeom prst="bentConnector3">
            <a:avLst>
              <a:gd name="adj1" fmla="val 30577"/>
            </a:avLst>
          </a:prstGeom>
          <a:ln>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8"/>
          <a:stretch>
            <a:fillRect/>
          </a:stretch>
        </p:blipFill>
        <p:spPr>
          <a:xfrm>
            <a:off x="6221082" y="5004741"/>
            <a:ext cx="1468131" cy="2302521"/>
          </a:xfrm>
          <a:prstGeom prst="rect">
            <a:avLst/>
          </a:prstGeom>
        </p:spPr>
      </p:pic>
      <p:pic>
        <p:nvPicPr>
          <p:cNvPr id="30" name="Picture 29"/>
          <p:cNvPicPr>
            <a:picLocks noChangeAspect="1"/>
          </p:cNvPicPr>
          <p:nvPr/>
        </p:nvPicPr>
        <p:blipFill>
          <a:blip r:embed="rId3"/>
          <a:stretch>
            <a:fillRect/>
          </a:stretch>
        </p:blipFill>
        <p:spPr>
          <a:xfrm>
            <a:off x="2947990" y="512221"/>
            <a:ext cx="1660130" cy="1656862"/>
          </a:xfrm>
          <a:prstGeom prst="rect">
            <a:avLst/>
          </a:prstGeom>
        </p:spPr>
      </p:pic>
      <p:cxnSp>
        <p:nvCxnSpPr>
          <p:cNvPr id="31" name="Elbow Connector 30"/>
          <p:cNvCxnSpPr>
            <a:stCxn id="27" idx="0"/>
          </p:cNvCxnSpPr>
          <p:nvPr/>
        </p:nvCxnSpPr>
        <p:spPr>
          <a:xfrm rot="16200000" flipV="1">
            <a:off x="4101357" y="2150949"/>
            <a:ext cx="2903564" cy="2804019"/>
          </a:xfrm>
          <a:prstGeom prst="bentConnector3">
            <a:avLst>
              <a:gd name="adj1" fmla="val 68196"/>
            </a:avLst>
          </a:prstGeom>
          <a:ln>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20" name="TextBox 5119"/>
          <p:cNvSpPr txBox="1"/>
          <p:nvPr/>
        </p:nvSpPr>
        <p:spPr>
          <a:xfrm>
            <a:off x="6789647" y="4148490"/>
            <a:ext cx="180562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lumMod val="50000"/>
                  </a:schemeClr>
                </a:solidFill>
              </a:rPr>
              <a:t>Reference</a:t>
            </a:r>
          </a:p>
        </p:txBody>
      </p:sp>
      <p:cxnSp>
        <p:nvCxnSpPr>
          <p:cNvPr id="5123" name="Elbow Connector 5122"/>
          <p:cNvCxnSpPr>
            <a:stCxn id="20" idx="0"/>
            <a:endCxn id="30" idx="2"/>
          </p:cNvCxnSpPr>
          <p:nvPr/>
        </p:nvCxnSpPr>
        <p:spPr>
          <a:xfrm rot="16200000" flipV="1">
            <a:off x="2680083" y="3267055"/>
            <a:ext cx="2866580" cy="670636"/>
          </a:xfrm>
          <a:prstGeom prst="bentConnector3">
            <a:avLst>
              <a:gd name="adj1" fmla="val 50000"/>
            </a:avLst>
          </a:prstGeom>
          <a:ln>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956366" y="4629382"/>
            <a:ext cx="1805624"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lumMod val="50000"/>
                  </a:schemeClr>
                </a:solidFill>
              </a:rPr>
              <a:t>Interview Feedback</a:t>
            </a:r>
          </a:p>
        </p:txBody>
      </p:sp>
      <p:sp>
        <p:nvSpPr>
          <p:cNvPr id="47" name="TextBox 46"/>
          <p:cNvSpPr txBox="1"/>
          <p:nvPr/>
        </p:nvSpPr>
        <p:spPr>
          <a:xfrm>
            <a:off x="2904938" y="-63686"/>
            <a:ext cx="1957558"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lumMod val="50000"/>
                  </a:schemeClr>
                </a:solidFill>
              </a:rPr>
              <a:t>LOB System</a:t>
            </a:r>
          </a:p>
        </p:txBody>
      </p:sp>
      <p:cxnSp>
        <p:nvCxnSpPr>
          <p:cNvPr id="5135" name="Elbow Connector 5134"/>
          <p:cNvCxnSpPr>
            <a:stCxn id="13" idx="0"/>
            <a:endCxn id="12" idx="3"/>
          </p:cNvCxnSpPr>
          <p:nvPr/>
        </p:nvCxnSpPr>
        <p:spPr>
          <a:xfrm rot="16200000" flipV="1">
            <a:off x="10122786" y="264696"/>
            <a:ext cx="569367" cy="2749493"/>
          </a:xfrm>
          <a:prstGeom prst="bentConnector2">
            <a:avLst/>
          </a:prstGeom>
          <a:ln>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39" name="Elbow Connector 5138"/>
          <p:cNvCxnSpPr/>
          <p:nvPr/>
        </p:nvCxnSpPr>
        <p:spPr>
          <a:xfrm rot="10800000" flipV="1">
            <a:off x="4608121" y="1305236"/>
            <a:ext cx="2753117" cy="1844"/>
          </a:xfrm>
          <a:prstGeom prst="bentConnector3">
            <a:avLst/>
          </a:prstGeom>
          <a:ln>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214990" y="773708"/>
            <a:ext cx="180562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lumMod val="50000"/>
                  </a:schemeClr>
                </a:solidFill>
              </a:rPr>
              <a:t>Proceed</a:t>
            </a:r>
          </a:p>
        </p:txBody>
      </p:sp>
      <p:sp>
        <p:nvSpPr>
          <p:cNvPr id="56" name="TextBox 55"/>
          <p:cNvSpPr txBox="1"/>
          <p:nvPr/>
        </p:nvSpPr>
        <p:spPr>
          <a:xfrm>
            <a:off x="9975213" y="1363662"/>
            <a:ext cx="180562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lumMod val="50000"/>
                  </a:schemeClr>
                </a:solidFill>
              </a:rPr>
              <a:t>Resume</a:t>
            </a:r>
          </a:p>
        </p:txBody>
      </p:sp>
      <p:sp>
        <p:nvSpPr>
          <p:cNvPr id="60" name="TextBox 59"/>
          <p:cNvSpPr txBox="1"/>
          <p:nvPr/>
        </p:nvSpPr>
        <p:spPr>
          <a:xfrm>
            <a:off x="7232167" y="-34495"/>
            <a:ext cx="211046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lumMod val="50000"/>
                  </a:schemeClr>
                </a:solidFill>
              </a:rPr>
              <a:t>HR System</a:t>
            </a:r>
          </a:p>
        </p:txBody>
      </p:sp>
      <p:cxnSp>
        <p:nvCxnSpPr>
          <p:cNvPr id="5144" name="Elbow Connector 5143"/>
          <p:cNvCxnSpPr/>
          <p:nvPr/>
        </p:nvCxnSpPr>
        <p:spPr>
          <a:xfrm>
            <a:off x="4561699" y="1743764"/>
            <a:ext cx="2811409" cy="898"/>
          </a:xfrm>
          <a:prstGeom prst="bentConnector3">
            <a:avLst>
              <a:gd name="adj1" fmla="val 50000"/>
            </a:avLst>
          </a:prstGeom>
          <a:ln>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47856" y="1287462"/>
            <a:ext cx="180562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lumMod val="50000"/>
                  </a:schemeClr>
                </a:solidFill>
              </a:rPr>
              <a:t>Result</a:t>
            </a:r>
          </a:p>
        </p:txBody>
      </p:sp>
      <p:sp>
        <p:nvSpPr>
          <p:cNvPr id="64" name="TextBox 63"/>
          <p:cNvSpPr txBox="1"/>
          <p:nvPr/>
        </p:nvSpPr>
        <p:spPr>
          <a:xfrm>
            <a:off x="9822813" y="3573462"/>
            <a:ext cx="1805624" cy="627864"/>
          </a:xfrm>
          <a:prstGeom prst="rect">
            <a:avLst/>
          </a:prstGeom>
          <a:noFill/>
          <a:ln>
            <a:solidFill>
              <a:schemeClr val="tx1"/>
            </a:solidFill>
          </a:ln>
        </p:spPr>
        <p:txBody>
          <a:bodyPr wrap="square" lIns="182880" tIns="146304" rIns="182880" bIns="146304" rtlCol="0">
            <a:spAutoFit/>
          </a:bodyPr>
          <a:lstStyle/>
          <a:p>
            <a:pPr>
              <a:lnSpc>
                <a:spcPct val="90000"/>
              </a:lnSpc>
              <a:spcAft>
                <a:spcPts val="600"/>
              </a:spcAft>
            </a:pPr>
            <a:r>
              <a:rPr lang="en-US" sz="2400" dirty="0" smtClean="0">
                <a:solidFill>
                  <a:schemeClr val="bg1">
                    <a:lumMod val="50000"/>
                  </a:schemeClr>
                </a:solidFill>
              </a:rPr>
              <a:t>Offer</a:t>
            </a:r>
          </a:p>
        </p:txBody>
      </p:sp>
      <p:cxnSp>
        <p:nvCxnSpPr>
          <p:cNvPr id="16" name="Straight Connector 15"/>
          <p:cNvCxnSpPr/>
          <p:nvPr/>
        </p:nvCxnSpPr>
        <p:spPr>
          <a:xfrm>
            <a:off x="905834" y="2169082"/>
            <a:ext cx="7596" cy="1528326"/>
          </a:xfrm>
          <a:prstGeom prst="line">
            <a:avLst/>
          </a:prstGeom>
          <a:ln>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170237" y="2182324"/>
            <a:ext cx="46529" cy="2594030"/>
          </a:xfrm>
          <a:prstGeom prst="straightConnector1">
            <a:avLst/>
          </a:prstGeom>
          <a:ln>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540288" y="4001518"/>
            <a:ext cx="160204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bg2">
                    <a:lumMod val="50000"/>
                  </a:schemeClr>
                </a:solidFill>
              </a:rPr>
              <a:t>Schedule</a:t>
            </a:r>
            <a:endParaRPr lang="en-US" sz="2000" dirty="0" smtClean="0">
              <a:solidFill>
                <a:schemeClr val="bg2">
                  <a:lumMod val="50000"/>
                </a:schemeClr>
              </a:solidFill>
            </a:endParaRPr>
          </a:p>
        </p:txBody>
      </p:sp>
      <p:cxnSp>
        <p:nvCxnSpPr>
          <p:cNvPr id="46" name="Elbow Connector 45"/>
          <p:cNvCxnSpPr>
            <a:stCxn id="36" idx="0"/>
            <a:endCxn id="12" idx="2"/>
          </p:cNvCxnSpPr>
          <p:nvPr/>
        </p:nvCxnSpPr>
        <p:spPr>
          <a:xfrm rot="5400000" flipH="1" flipV="1">
            <a:off x="5307821" y="1734547"/>
            <a:ext cx="2446192" cy="3343479"/>
          </a:xfrm>
          <a:prstGeom prst="bentConnector3">
            <a:avLst>
              <a:gd name="adj1" fmla="val 50000"/>
            </a:avLst>
          </a:prstGeom>
          <a:ln>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999037" y="3425025"/>
            <a:ext cx="1816844"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chemeClr val="bg2">
                    <a:lumMod val="50000"/>
                  </a:schemeClr>
                </a:solidFill>
              </a:rPr>
              <a:t>Job Opening</a:t>
            </a:r>
          </a:p>
        </p:txBody>
      </p:sp>
    </p:spTree>
    <p:extLst>
      <p:ext uri="{BB962C8B-B14F-4D97-AF65-F5344CB8AC3E}">
        <p14:creationId xmlns:p14="http://schemas.microsoft.com/office/powerpoint/2010/main" val="247038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135"/>
                                        </p:tgtEl>
                                        <p:attrNameLst>
                                          <p:attrName>style.visibility</p:attrName>
                                        </p:attrNameLst>
                                      </p:cBhvr>
                                      <p:to>
                                        <p:strVal val="visible"/>
                                      </p:to>
                                    </p:set>
                                    <p:animEffect transition="in" filter="fade">
                                      <p:cBhvr>
                                        <p:cTn id="29" dur="500"/>
                                        <p:tgtEl>
                                          <p:spTgt spid="51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5139"/>
                                        </p:tgtEl>
                                        <p:attrNameLst>
                                          <p:attrName>style.visibility</p:attrName>
                                        </p:attrNameLst>
                                      </p:cBhvr>
                                      <p:to>
                                        <p:strVal val="visible"/>
                                      </p:to>
                                    </p:set>
                                    <p:animEffect transition="in" filter="fade">
                                      <p:cBhvr>
                                        <p:cTn id="44" dur="500"/>
                                        <p:tgtEl>
                                          <p:spTgt spid="51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0" presetClass="entr" presetSubtype="0" fill="hold" nodeType="withEffect">
                                  <p:stCondLst>
                                    <p:cond delay="0"/>
                                  </p:stCondLst>
                                  <p:childTnLst>
                                    <p:set>
                                      <p:cBhvr>
                                        <p:cTn id="62" dur="1" fill="hold">
                                          <p:stCondLst>
                                            <p:cond delay="0"/>
                                          </p:stCondLst>
                                        </p:cTn>
                                        <p:tgtEl>
                                          <p:spTgt spid="5123"/>
                                        </p:tgtEl>
                                        <p:attrNameLst>
                                          <p:attrName>style.visibility</p:attrName>
                                        </p:attrNameLst>
                                      </p:cBhvr>
                                      <p:to>
                                        <p:strVal val="visible"/>
                                      </p:to>
                                    </p:set>
                                    <p:animEffect transition="in" filter="fade">
                                      <p:cBhvr>
                                        <p:cTn id="63" dur="500"/>
                                        <p:tgtEl>
                                          <p:spTgt spid="512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120"/>
                                        </p:tgtEl>
                                        <p:attrNameLst>
                                          <p:attrName>style.visibility</p:attrName>
                                        </p:attrNameLst>
                                      </p:cBhvr>
                                      <p:to>
                                        <p:strVal val="visible"/>
                                      </p:to>
                                    </p:set>
                                    <p:animEffect transition="in" filter="fade">
                                      <p:cBhvr>
                                        <p:cTn id="75" dur="500"/>
                                        <p:tgtEl>
                                          <p:spTgt spid="512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500"/>
                                        <p:tgtEl>
                                          <p:spTgt spid="63"/>
                                        </p:tgtEl>
                                      </p:cBhvr>
                                    </p:animEffect>
                                  </p:childTnLst>
                                </p:cTn>
                              </p:par>
                              <p:par>
                                <p:cTn id="81" presetID="10" presetClass="entr" presetSubtype="0" fill="hold" nodeType="withEffect">
                                  <p:stCondLst>
                                    <p:cond delay="0"/>
                                  </p:stCondLst>
                                  <p:childTnLst>
                                    <p:set>
                                      <p:cBhvr>
                                        <p:cTn id="82" dur="1" fill="hold">
                                          <p:stCondLst>
                                            <p:cond delay="0"/>
                                          </p:stCondLst>
                                        </p:cTn>
                                        <p:tgtEl>
                                          <p:spTgt spid="5144"/>
                                        </p:tgtEl>
                                        <p:attrNameLst>
                                          <p:attrName>style.visibility</p:attrName>
                                        </p:attrNameLst>
                                      </p:cBhvr>
                                      <p:to>
                                        <p:strVal val="visible"/>
                                      </p:to>
                                    </p:set>
                                    <p:animEffect transition="in" filter="fade">
                                      <p:cBhvr>
                                        <p:cTn id="83" dur="500"/>
                                        <p:tgtEl>
                                          <p:spTgt spid="514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122"/>
                                        </p:tgtEl>
                                        <p:attrNameLst>
                                          <p:attrName>style.visibility</p:attrName>
                                        </p:attrNameLst>
                                      </p:cBhvr>
                                      <p:to>
                                        <p:strVal val="visible"/>
                                      </p:to>
                                    </p:set>
                                    <p:animEffect transition="in" filter="fade">
                                      <p:cBhvr>
                                        <p:cTn id="9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 grpId="0"/>
      <p:bldP spid="36" grpId="0"/>
      <p:bldP spid="47" grpId="0"/>
      <p:bldP spid="55" grpId="0"/>
      <p:bldP spid="56" grpId="0"/>
      <p:bldP spid="60" grpId="0"/>
      <p:bldP spid="63" grpId="0"/>
      <p:bldP spid="64" grpId="0" animBg="1"/>
      <p:bldP spid="34"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792992" y="1924126"/>
            <a:ext cx="1978445" cy="3401936"/>
          </a:xfrm>
          <a:prstGeom prst="rect">
            <a:avLst/>
          </a:prstGeom>
        </p:spPr>
      </p:pic>
      <p:sp>
        <p:nvSpPr>
          <p:cNvPr id="2" name="Title 1"/>
          <p:cNvSpPr>
            <a:spLocks noGrp="1"/>
          </p:cNvSpPr>
          <p:nvPr>
            <p:ph type="ctrTitle"/>
          </p:nvPr>
        </p:nvSpPr>
        <p:spPr>
          <a:xfrm>
            <a:off x="9738227" y="-419630"/>
            <a:ext cx="2730673" cy="2435131"/>
          </a:xfrm>
        </p:spPr>
        <p:txBody>
          <a:bodyPr/>
          <a:lstStyle/>
          <a:p>
            <a:r>
              <a:rPr lang="en-US" sz="8159" dirty="0" smtClean="0"/>
              <a:t>2020</a:t>
            </a:r>
            <a:endParaRPr lang="en-US" sz="8159" dirty="0"/>
          </a:p>
        </p:txBody>
      </p:sp>
      <p:pic>
        <p:nvPicPr>
          <p:cNvPr id="3" name="Picture 2"/>
          <p:cNvPicPr>
            <a:picLocks noChangeAspect="1"/>
          </p:cNvPicPr>
          <p:nvPr/>
        </p:nvPicPr>
        <p:blipFill>
          <a:blip r:embed="rId4"/>
          <a:stretch>
            <a:fillRect/>
          </a:stretch>
        </p:blipFill>
        <p:spPr>
          <a:xfrm>
            <a:off x="439165" y="1854104"/>
            <a:ext cx="2264431" cy="5151524"/>
          </a:xfrm>
          <a:prstGeom prst="rect">
            <a:avLst/>
          </a:prstGeom>
        </p:spPr>
      </p:pic>
      <p:pic>
        <p:nvPicPr>
          <p:cNvPr id="20" name="Picture 19"/>
          <p:cNvPicPr>
            <a:picLocks noChangeAspect="1"/>
          </p:cNvPicPr>
          <p:nvPr/>
        </p:nvPicPr>
        <p:blipFill>
          <a:blip r:embed="rId5"/>
          <a:stretch>
            <a:fillRect/>
          </a:stretch>
        </p:blipFill>
        <p:spPr>
          <a:xfrm>
            <a:off x="2934209" y="5035663"/>
            <a:ext cx="3028964" cy="1969965"/>
          </a:xfrm>
          <a:prstGeom prst="rect">
            <a:avLst/>
          </a:prstGeom>
        </p:spPr>
      </p:pic>
      <p:pic>
        <p:nvPicPr>
          <p:cNvPr id="5122" name="Picture 2" descr="http://siliconangle.com/files/2013/05/email-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5309" y="1439862"/>
            <a:ext cx="857993" cy="8579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7"/>
          <a:stretch>
            <a:fillRect/>
          </a:stretch>
        </p:blipFill>
        <p:spPr>
          <a:xfrm>
            <a:off x="6221082" y="4928541"/>
            <a:ext cx="1468131" cy="2302521"/>
          </a:xfrm>
          <a:prstGeom prst="rect">
            <a:avLst/>
          </a:prstGeom>
        </p:spPr>
      </p:pic>
      <p:pic>
        <p:nvPicPr>
          <p:cNvPr id="30" name="Picture 29"/>
          <p:cNvPicPr>
            <a:picLocks noChangeAspect="1"/>
          </p:cNvPicPr>
          <p:nvPr/>
        </p:nvPicPr>
        <p:blipFill>
          <a:blip r:embed="rId8"/>
          <a:stretch>
            <a:fillRect/>
          </a:stretch>
        </p:blipFill>
        <p:spPr>
          <a:xfrm>
            <a:off x="2947990" y="512221"/>
            <a:ext cx="1660130" cy="1656862"/>
          </a:xfrm>
          <a:prstGeom prst="rect">
            <a:avLst/>
          </a:prstGeom>
        </p:spPr>
      </p:pic>
      <p:sp>
        <p:nvSpPr>
          <p:cNvPr id="47" name="TextBox 46"/>
          <p:cNvSpPr txBox="1"/>
          <p:nvPr/>
        </p:nvSpPr>
        <p:spPr>
          <a:xfrm>
            <a:off x="2904938" y="-63686"/>
            <a:ext cx="1957558"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lumMod val="50000"/>
                  </a:schemeClr>
                </a:solidFill>
              </a:rPr>
              <a:t>LOB System</a:t>
            </a:r>
          </a:p>
        </p:txBody>
      </p:sp>
      <p:pic>
        <p:nvPicPr>
          <p:cNvPr id="26" name="Picture 6" descr="The Resumat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7507" y="842831"/>
            <a:ext cx="3167802" cy="584010"/>
          </a:xfrm>
          <a:prstGeom prst="rect">
            <a:avLst/>
          </a:prstGeom>
          <a:noFill/>
          <a:ln w="25400">
            <a:noFill/>
            <a:prstDash val="dash"/>
            <a:headEnd type="none" w="med" len="med"/>
            <a:tailEnd type="none" w="med" len="med"/>
          </a:ln>
          <a:effectLst/>
          <a:extLst>
            <a:ext uri="{909E8E84-426E-40DD-AFC4-6F175D3DCCD1}">
              <a14:hiddenFill xmlns:a14="http://schemas.microsoft.com/office/drawing/2010/main">
                <a:solidFill>
                  <a:srgbClr val="FFFFFF"/>
                </a:solidFill>
              </a14:hiddenFill>
            </a:ext>
          </a:extLst>
        </p:spPr>
      </p:pic>
      <p:pic>
        <p:nvPicPr>
          <p:cNvPr id="28" name="Picture 22" descr="http://static.iconsplace.com/icons/preview/black/sms-25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85309" y="3629436"/>
            <a:ext cx="1253976" cy="12539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https://g.twimg.com/ios_homescreen_ico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35674" y="2467551"/>
            <a:ext cx="957262" cy="95726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https://encrypted-tbn3.gstatic.com/images?q=tbn:ANd9GcTNphVmkAxvewiQIuB2Tw0B88gITUZxYqZqOAA-2WN9_UGEufiMSwG9tb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38227" y="5073783"/>
            <a:ext cx="973157" cy="117316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bullhorn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0232" y="2909498"/>
            <a:ext cx="2366699" cy="27724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LinkedI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39917" y="3921588"/>
            <a:ext cx="2266156" cy="54937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4" descr="http://www.chabert.com/firewall/images/firewall-mur.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27510" y="-684014"/>
            <a:ext cx="636072" cy="34839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16"/>
          <a:stretch>
            <a:fillRect/>
          </a:stretch>
        </p:blipFill>
        <p:spPr>
          <a:xfrm>
            <a:off x="6650400" y="1892719"/>
            <a:ext cx="2481067" cy="728663"/>
          </a:xfrm>
          <a:prstGeom prst="rect">
            <a:avLst/>
          </a:prstGeom>
        </p:spPr>
      </p:pic>
      <p:cxnSp>
        <p:nvCxnSpPr>
          <p:cNvPr id="14" name="Elbow Connector 13"/>
          <p:cNvCxnSpPr>
            <a:stCxn id="39" idx="0"/>
            <a:endCxn id="26" idx="2"/>
          </p:cNvCxnSpPr>
          <p:nvPr/>
        </p:nvCxnSpPr>
        <p:spPr>
          <a:xfrm rot="5400000" flipH="1" flipV="1">
            <a:off x="7763232" y="1554543"/>
            <a:ext cx="465878" cy="210474"/>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3" idx="0"/>
          </p:cNvCxnSpPr>
          <p:nvPr/>
        </p:nvCxnSpPr>
        <p:spPr>
          <a:xfrm rot="16200000" flipV="1">
            <a:off x="11127748" y="1269658"/>
            <a:ext cx="70022" cy="1238913"/>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0800000">
            <a:off x="8275637" y="1426842"/>
            <a:ext cx="1409672" cy="462273"/>
          </a:xfrm>
          <a:prstGeom prst="bentConnector3">
            <a:avLst>
              <a:gd name="adj1" fmla="val 20945"/>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84237" y="2169082"/>
            <a:ext cx="7596" cy="1528326"/>
          </a:xfrm>
          <a:prstGeom prst="line">
            <a:avLst/>
          </a:prstGeom>
          <a:ln>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26" name="Picture 2" descr="Workday Human Resource (HR) Management, Financial Management and Payroll Software delivered as Software as a Service (Saa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13398" y="3710923"/>
            <a:ext cx="1514475" cy="590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2046" y="-120774"/>
            <a:ext cx="1774429" cy="978729"/>
          </a:xfrm>
          <a:prstGeom prst="rect">
            <a:avLst/>
          </a:prstGeom>
          <a:noFill/>
        </p:spPr>
        <p:txBody>
          <a:bodyPr wrap="square" lIns="182880" tIns="146304" rIns="182880" bIns="146304" rtlCol="0">
            <a:spAutoFit/>
          </a:bodyPr>
          <a:lstStyle/>
          <a:p>
            <a:pPr>
              <a:lnSpc>
                <a:spcPct val="90000"/>
              </a:lnSpc>
              <a:spcAft>
                <a:spcPts val="600"/>
              </a:spcAft>
            </a:pPr>
            <a:r>
              <a:rPr lang="en-US" sz="4800" dirty="0" smtClean="0">
                <a:solidFill>
                  <a:srgbClr val="FF0000"/>
                </a:solidFill>
                <a:latin typeface="Brush Script MT" panose="03060802040406070304" pitchFamily="66" charset="0"/>
              </a:rPr>
              <a:t>2014</a:t>
            </a:r>
          </a:p>
        </p:txBody>
      </p:sp>
      <p:cxnSp>
        <p:nvCxnSpPr>
          <p:cNvPr id="7" name="Straight Connector 6"/>
          <p:cNvCxnSpPr/>
          <p:nvPr/>
        </p:nvCxnSpPr>
        <p:spPr>
          <a:xfrm>
            <a:off x="5471032" y="2358998"/>
            <a:ext cx="1828800" cy="18288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Freeform 8"/>
          <p:cNvSpPr/>
          <p:nvPr/>
        </p:nvSpPr>
        <p:spPr bwMode="auto">
          <a:xfrm>
            <a:off x="10452113" y="459966"/>
            <a:ext cx="1590595" cy="614972"/>
          </a:xfrm>
          <a:custGeom>
            <a:avLst/>
            <a:gdLst>
              <a:gd name="connsiteX0" fmla="*/ 0 w 1590595"/>
              <a:gd name="connsiteY0" fmla="*/ 607203 h 614972"/>
              <a:gd name="connsiteX1" fmla="*/ 38421 w 1590595"/>
              <a:gd name="connsiteY1" fmla="*/ 614887 h 614972"/>
              <a:gd name="connsiteX2" fmla="*/ 145997 w 1590595"/>
              <a:gd name="connsiteY2" fmla="*/ 584151 h 614972"/>
              <a:gd name="connsiteX3" fmla="*/ 245890 w 1590595"/>
              <a:gd name="connsiteY3" fmla="*/ 545731 h 614972"/>
              <a:gd name="connsiteX4" fmla="*/ 315046 w 1590595"/>
              <a:gd name="connsiteY4" fmla="*/ 522678 h 614972"/>
              <a:gd name="connsiteX5" fmla="*/ 522515 w 1590595"/>
              <a:gd name="connsiteY5" fmla="*/ 407418 h 614972"/>
              <a:gd name="connsiteX6" fmla="*/ 753036 w 1590595"/>
              <a:gd name="connsiteY6" fmla="*/ 330578 h 614972"/>
              <a:gd name="connsiteX7" fmla="*/ 837560 w 1590595"/>
              <a:gd name="connsiteY7" fmla="*/ 307526 h 614972"/>
              <a:gd name="connsiteX8" fmla="*/ 975873 w 1590595"/>
              <a:gd name="connsiteY8" fmla="*/ 261421 h 614972"/>
              <a:gd name="connsiteX9" fmla="*/ 1021977 w 1590595"/>
              <a:gd name="connsiteY9" fmla="*/ 238369 h 614972"/>
              <a:gd name="connsiteX10" fmla="*/ 1121869 w 1590595"/>
              <a:gd name="connsiteY10" fmla="*/ 215317 h 614972"/>
              <a:gd name="connsiteX11" fmla="*/ 1167974 w 1590595"/>
              <a:gd name="connsiteY11" fmla="*/ 199949 h 614972"/>
              <a:gd name="connsiteX12" fmla="*/ 1252498 w 1590595"/>
              <a:gd name="connsiteY12" fmla="*/ 176897 h 614972"/>
              <a:gd name="connsiteX13" fmla="*/ 1344706 w 1590595"/>
              <a:gd name="connsiteY13" fmla="*/ 153845 h 614972"/>
              <a:gd name="connsiteX14" fmla="*/ 1467651 w 1590595"/>
              <a:gd name="connsiteY14" fmla="*/ 69320 h 614972"/>
              <a:gd name="connsiteX15" fmla="*/ 1521439 w 1590595"/>
              <a:gd name="connsiteY15" fmla="*/ 46268 h 614972"/>
              <a:gd name="connsiteX16" fmla="*/ 1590595 w 1590595"/>
              <a:gd name="connsiteY16" fmla="*/ 164 h 61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595" h="614972">
                <a:moveTo>
                  <a:pt x="0" y="607203"/>
                </a:moveTo>
                <a:cubicBezTo>
                  <a:pt x="12807" y="609764"/>
                  <a:pt x="25389" y="615756"/>
                  <a:pt x="38421" y="614887"/>
                </a:cubicBezTo>
                <a:cubicBezTo>
                  <a:pt x="124008" y="609181"/>
                  <a:pt x="92988" y="605978"/>
                  <a:pt x="145997" y="584151"/>
                </a:cubicBezTo>
                <a:cubicBezTo>
                  <a:pt x="178985" y="570568"/>
                  <a:pt x="212362" y="557923"/>
                  <a:pt x="245890" y="545731"/>
                </a:cubicBezTo>
                <a:cubicBezTo>
                  <a:pt x="268726" y="537427"/>
                  <a:pt x="293312" y="533545"/>
                  <a:pt x="315046" y="522678"/>
                </a:cubicBezTo>
                <a:cubicBezTo>
                  <a:pt x="385806" y="487298"/>
                  <a:pt x="445287" y="424580"/>
                  <a:pt x="522515" y="407418"/>
                </a:cubicBezTo>
                <a:cubicBezTo>
                  <a:pt x="670896" y="374444"/>
                  <a:pt x="513452" y="412935"/>
                  <a:pt x="753036" y="330578"/>
                </a:cubicBezTo>
                <a:cubicBezTo>
                  <a:pt x="780654" y="321085"/>
                  <a:pt x="809669" y="316182"/>
                  <a:pt x="837560" y="307526"/>
                </a:cubicBezTo>
                <a:cubicBezTo>
                  <a:pt x="883974" y="293121"/>
                  <a:pt x="930369" y="278485"/>
                  <a:pt x="975873" y="261421"/>
                </a:cubicBezTo>
                <a:cubicBezTo>
                  <a:pt x="991961" y="255388"/>
                  <a:pt x="1005593" y="243543"/>
                  <a:pt x="1021977" y="238369"/>
                </a:cubicBezTo>
                <a:cubicBezTo>
                  <a:pt x="1054563" y="228079"/>
                  <a:pt x="1088822" y="224014"/>
                  <a:pt x="1121869" y="215317"/>
                </a:cubicBezTo>
                <a:cubicBezTo>
                  <a:pt x="1137535" y="211194"/>
                  <a:pt x="1152433" y="204520"/>
                  <a:pt x="1167974" y="199949"/>
                </a:cubicBezTo>
                <a:cubicBezTo>
                  <a:pt x="1195991" y="191709"/>
                  <a:pt x="1224071" y="183586"/>
                  <a:pt x="1252498" y="176897"/>
                </a:cubicBezTo>
                <a:cubicBezTo>
                  <a:pt x="1358039" y="152064"/>
                  <a:pt x="1238636" y="189202"/>
                  <a:pt x="1344706" y="153845"/>
                </a:cubicBezTo>
                <a:cubicBezTo>
                  <a:pt x="1385688" y="125670"/>
                  <a:pt x="1425170" y="95178"/>
                  <a:pt x="1467651" y="69320"/>
                </a:cubicBezTo>
                <a:cubicBezTo>
                  <a:pt x="1484313" y="59178"/>
                  <a:pt x="1505401" y="57371"/>
                  <a:pt x="1521439" y="46268"/>
                </a:cubicBezTo>
                <a:cubicBezTo>
                  <a:pt x="1595882" y="-5269"/>
                  <a:pt x="1537711" y="164"/>
                  <a:pt x="1590595" y="164"/>
                </a:cubicBezTo>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3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500"/>
                                        <p:tgtEl>
                                          <p:spTgt spid="10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122"/>
                                        </p:tgtEl>
                                        <p:attrNameLst>
                                          <p:attrName>style.visibility</p:attrName>
                                        </p:attrNameLst>
                                      </p:cBhvr>
                                      <p:to>
                                        <p:strVal val="visible"/>
                                      </p:to>
                                    </p:set>
                                    <p:animEffect transition="in" filter="fade">
                                      <p:cBhvr>
                                        <p:cTn id="64" dur="500"/>
                                        <p:tgtEl>
                                          <p:spTgt spid="5122"/>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par>
                          <p:cTn id="69" fill="hold">
                            <p:stCondLst>
                              <p:cond delay="1000"/>
                            </p:stCondLst>
                            <p:childTnLst>
                              <p:par>
                                <p:cTn id="70" presetID="10"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1500"/>
                            </p:stCondLst>
                            <p:childTnLst>
                              <p:par>
                                <p:cTn id="74" presetID="10"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9000"/>
              </a:lnSpc>
              <a:spcBef>
                <a:spcPts val="600"/>
              </a:spcBef>
            </a:pPr>
            <a:r>
              <a:rPr lang="en-US" sz="5400" dirty="0" smtClean="0">
                <a:gradFill>
                  <a:gsLst>
                    <a:gs pos="1250">
                      <a:schemeClr val="tx1"/>
                    </a:gs>
                    <a:gs pos="100000">
                      <a:schemeClr val="tx1"/>
                    </a:gs>
                  </a:gsLst>
                  <a:lin ang="5400000" scaled="0"/>
                </a:gradFill>
              </a:rPr>
              <a:t>Business Process Management</a:t>
            </a:r>
            <a:r>
              <a:rPr lang="en-US" dirty="0" smtClean="0"/>
              <a:t/>
            </a:r>
            <a:br>
              <a:rPr lang="en-US" dirty="0" smtClean="0"/>
            </a:br>
            <a:r>
              <a:rPr lang="en-US" dirty="0" smtClean="0"/>
              <a:t/>
            </a:r>
            <a:br>
              <a:rPr lang="en-US" dirty="0" smtClean="0"/>
            </a:br>
            <a:endParaRPr lang="en-US" dirty="0">
              <a:solidFill>
                <a:schemeClr val="tx1"/>
              </a:solidFill>
            </a:endParaRPr>
          </a:p>
        </p:txBody>
      </p:sp>
      <p:sp>
        <p:nvSpPr>
          <p:cNvPr id="3" name="Text Placeholder 2"/>
          <p:cNvSpPr>
            <a:spLocks noGrp="1"/>
          </p:cNvSpPr>
          <p:nvPr>
            <p:ph type="body" sz="quarter" idx="11"/>
          </p:nvPr>
        </p:nvSpPr>
        <p:spPr>
          <a:xfrm>
            <a:off x="276493" y="3040062"/>
            <a:ext cx="11889564" cy="1292662"/>
          </a:xfrm>
        </p:spPr>
        <p:txBody>
          <a:bodyPr/>
          <a:lstStyle/>
          <a:p>
            <a:pPr marL="0" indent="0" algn="ctr">
              <a:buNone/>
            </a:pPr>
            <a:r>
              <a:rPr lang="en-US" dirty="0" smtClean="0"/>
              <a:t>Automating and managing processes </a:t>
            </a:r>
            <a:br>
              <a:rPr lang="en-US" dirty="0" smtClean="0"/>
            </a:br>
            <a:r>
              <a:rPr lang="en-US" dirty="0" smtClean="0"/>
              <a:t>across SaaS and LOB systems  </a:t>
            </a:r>
          </a:p>
        </p:txBody>
      </p:sp>
    </p:spTree>
    <p:extLst>
      <p:ext uri="{BB962C8B-B14F-4D97-AF65-F5344CB8AC3E}">
        <p14:creationId xmlns:p14="http://schemas.microsoft.com/office/powerpoint/2010/main" val="4097087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9633247" y="1668462"/>
            <a:ext cx="2147590" cy="822960"/>
            <a:chOff x="8732837" y="1859146"/>
            <a:chExt cx="2147590" cy="822960"/>
          </a:xfrm>
        </p:grpSpPr>
        <p:sp>
          <p:nvSpPr>
            <p:cNvPr id="22" name="Rectangle 21"/>
            <p:cNvSpPr/>
            <p:nvPr/>
          </p:nvSpPr>
          <p:spPr>
            <a:xfrm>
              <a:off x="8732837" y="1859146"/>
              <a:ext cx="2011680"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defRPr/>
              </a:pPr>
              <a:r>
                <a:rPr lang="en-US" kern="0" dirty="0" smtClean="0">
                  <a:gradFill>
                    <a:gsLst>
                      <a:gs pos="10976">
                        <a:schemeClr val="tx1"/>
                      </a:gs>
                      <a:gs pos="47000">
                        <a:schemeClr val="tx1"/>
                      </a:gs>
                    </a:gsLst>
                    <a:lin ang="5400000" scaled="0"/>
                  </a:gradFill>
                  <a:latin typeface="Segoe UI"/>
                </a:rPr>
                <a:t>Process payment to employee</a:t>
              </a:r>
              <a:endParaRPr lang="en-US" kern="0" dirty="0">
                <a:gradFill>
                  <a:gsLst>
                    <a:gs pos="10976">
                      <a:schemeClr val="tx1"/>
                    </a:gs>
                    <a:gs pos="47000">
                      <a:schemeClr val="tx1"/>
                    </a:gs>
                  </a:gsLst>
                  <a:lin ang="5400000" scaled="0"/>
                </a:gradFill>
                <a:latin typeface="Segoe UI"/>
              </a:endParaRPr>
            </a:p>
          </p:txBody>
        </p:sp>
        <p:sp>
          <p:nvSpPr>
            <p:cNvPr id="24" name="Rectangle 23"/>
            <p:cNvSpPr/>
            <p:nvPr/>
          </p:nvSpPr>
          <p:spPr bwMode="auto">
            <a:xfrm>
              <a:off x="10750117" y="1859146"/>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p:nvPr/>
        </p:nvGrpSpPr>
        <p:grpSpPr>
          <a:xfrm>
            <a:off x="9633247" y="3975929"/>
            <a:ext cx="2124388" cy="822960"/>
            <a:chOff x="8732837" y="4166613"/>
            <a:chExt cx="2124388" cy="822960"/>
          </a:xfrm>
        </p:grpSpPr>
        <p:sp>
          <p:nvSpPr>
            <p:cNvPr id="26" name="Rectangle 25"/>
            <p:cNvSpPr/>
            <p:nvPr/>
          </p:nvSpPr>
          <p:spPr>
            <a:xfrm>
              <a:off x="8732837" y="4166613"/>
              <a:ext cx="2011680"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defRPr/>
              </a:pPr>
              <a:r>
                <a:rPr lang="en-US" kern="0" dirty="0" smtClean="0">
                  <a:gradFill>
                    <a:gsLst>
                      <a:gs pos="10976">
                        <a:schemeClr val="tx1"/>
                      </a:gs>
                      <a:gs pos="47000">
                        <a:schemeClr val="tx1"/>
                      </a:gs>
                    </a:gsLst>
                    <a:lin ang="5400000" scaled="0"/>
                  </a:gradFill>
                  <a:latin typeface="Segoe UI"/>
                </a:rPr>
                <a:t>Send request denied email</a:t>
              </a:r>
              <a:endParaRPr lang="en-US" kern="0" dirty="0">
                <a:gradFill>
                  <a:gsLst>
                    <a:gs pos="10976">
                      <a:schemeClr val="tx1"/>
                    </a:gs>
                    <a:gs pos="47000">
                      <a:schemeClr val="tx1"/>
                    </a:gs>
                  </a:gsLst>
                  <a:lin ang="5400000" scaled="0"/>
                </a:gradFill>
                <a:latin typeface="Segoe UI"/>
              </a:endParaRPr>
            </a:p>
          </p:txBody>
        </p:sp>
        <p:sp>
          <p:nvSpPr>
            <p:cNvPr id="27" name="Rectangle 26"/>
            <p:cNvSpPr/>
            <p:nvPr/>
          </p:nvSpPr>
          <p:spPr bwMode="auto">
            <a:xfrm>
              <a:off x="10726915" y="4166613"/>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8" name="Rectangle 37"/>
          <p:cNvSpPr/>
          <p:nvPr/>
        </p:nvSpPr>
        <p:spPr bwMode="auto">
          <a:xfrm>
            <a:off x="-65946" y="1293709"/>
            <a:ext cx="9685253" cy="386292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2" name="Straight Arrow Connector 31"/>
          <p:cNvCxnSpPr>
            <a:stCxn id="20" idx="3"/>
            <a:endCxn id="22" idx="1"/>
          </p:cNvCxnSpPr>
          <p:nvPr/>
        </p:nvCxnSpPr>
        <p:spPr>
          <a:xfrm flipV="1">
            <a:off x="7132637" y="2079942"/>
            <a:ext cx="2500610" cy="1125212"/>
          </a:xfrm>
          <a:prstGeom prst="straightConnector1">
            <a:avLst/>
          </a:prstGeom>
          <a:ln w="53975" cap="sq">
            <a:solidFill>
              <a:schemeClr val="bg1">
                <a:lumMod val="50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0" idx="3"/>
          </p:cNvCxnSpPr>
          <p:nvPr/>
        </p:nvCxnSpPr>
        <p:spPr>
          <a:xfrm>
            <a:off x="7132637" y="3205154"/>
            <a:ext cx="2500609" cy="1206508"/>
          </a:xfrm>
          <a:prstGeom prst="straightConnector1">
            <a:avLst/>
          </a:prstGeom>
          <a:ln w="53975" cap="sq">
            <a:solidFill>
              <a:schemeClr val="bg1">
                <a:lumMod val="50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687252" y="2590018"/>
            <a:ext cx="2011680" cy="1023257"/>
          </a:xfrm>
          <a:prstGeom prst="straightConnector1">
            <a:avLst/>
          </a:prstGeom>
          <a:solidFill>
            <a:srgbClr val="A5A5A5"/>
          </a:solidFill>
          <a:ln w="50800" cap="flat" cmpd="sng" algn="ctr">
            <a:noFill/>
            <a:prstDash val="solid"/>
            <a:miter lim="800000"/>
            <a:tailEnd type="triangle"/>
          </a:ln>
          <a:effectLst/>
        </p:spPr>
      </p:cxnSp>
      <p:grpSp>
        <p:nvGrpSpPr>
          <p:cNvPr id="10" name="Group 9"/>
          <p:cNvGrpSpPr/>
          <p:nvPr/>
        </p:nvGrpSpPr>
        <p:grpSpPr>
          <a:xfrm>
            <a:off x="5178167" y="2793674"/>
            <a:ext cx="1954470" cy="822960"/>
            <a:chOff x="5034157" y="2793674"/>
            <a:chExt cx="1954470" cy="822960"/>
          </a:xfrm>
        </p:grpSpPr>
        <p:sp>
          <p:nvSpPr>
            <p:cNvPr id="9" name="Rectangle 8"/>
            <p:cNvSpPr/>
            <p:nvPr/>
          </p:nvSpPr>
          <p:spPr>
            <a:xfrm>
              <a:off x="5034157" y="2793674"/>
              <a:ext cx="1856232"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r>
                <a:rPr lang="en-US" kern="0" dirty="0">
                  <a:gradFill>
                    <a:gsLst>
                      <a:gs pos="10976">
                        <a:schemeClr val="tx1"/>
                      </a:gs>
                      <a:gs pos="47000">
                        <a:schemeClr val="tx1"/>
                      </a:gs>
                    </a:gsLst>
                    <a:lin ang="5400000" scaled="0"/>
                  </a:gradFill>
                  <a:latin typeface="Segoe UI"/>
                </a:rPr>
                <a:t>Manager Approval</a:t>
              </a:r>
            </a:p>
          </p:txBody>
        </p:sp>
        <p:sp>
          <p:nvSpPr>
            <p:cNvPr id="20" name="Rectangle 19"/>
            <p:cNvSpPr/>
            <p:nvPr/>
          </p:nvSpPr>
          <p:spPr bwMode="auto">
            <a:xfrm>
              <a:off x="6858317" y="2793674"/>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7" name="Rectangle 36"/>
          <p:cNvSpPr/>
          <p:nvPr/>
        </p:nvSpPr>
        <p:spPr bwMode="auto">
          <a:xfrm>
            <a:off x="122237" y="2351442"/>
            <a:ext cx="5042282" cy="186711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ight Arrow 22"/>
          <p:cNvSpPr/>
          <p:nvPr/>
        </p:nvSpPr>
        <p:spPr bwMode="auto">
          <a:xfrm>
            <a:off x="4700642" y="3101646"/>
            <a:ext cx="475917" cy="247053"/>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6" name="Group 35"/>
          <p:cNvGrpSpPr/>
          <p:nvPr/>
        </p:nvGrpSpPr>
        <p:grpSpPr>
          <a:xfrm>
            <a:off x="2746441" y="2793674"/>
            <a:ext cx="1960938" cy="822960"/>
            <a:chOff x="2746441" y="2793674"/>
            <a:chExt cx="1960938" cy="822960"/>
          </a:xfrm>
        </p:grpSpPr>
        <p:sp>
          <p:nvSpPr>
            <p:cNvPr id="5" name="Rectangle 4"/>
            <p:cNvSpPr/>
            <p:nvPr/>
          </p:nvSpPr>
          <p:spPr>
            <a:xfrm>
              <a:off x="2746441" y="2793674"/>
              <a:ext cx="1856232"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r>
                <a:rPr lang="en-US" kern="0" dirty="0">
                  <a:gradFill>
                    <a:gsLst>
                      <a:gs pos="10976">
                        <a:schemeClr val="tx1"/>
                      </a:gs>
                      <a:gs pos="47000">
                        <a:schemeClr val="tx1"/>
                      </a:gs>
                    </a:gsLst>
                    <a:lin ang="5400000" scaled="0"/>
                  </a:gradFill>
                  <a:latin typeface="Segoe UI"/>
                </a:rPr>
                <a:t>Upload Scanned Receipts</a:t>
              </a:r>
            </a:p>
          </p:txBody>
        </p:sp>
        <p:sp>
          <p:nvSpPr>
            <p:cNvPr id="19" name="Rectangle 18"/>
            <p:cNvSpPr/>
            <p:nvPr/>
          </p:nvSpPr>
          <p:spPr bwMode="auto">
            <a:xfrm>
              <a:off x="4577069" y="2793674"/>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5" name="Rectangle 34"/>
          <p:cNvSpPr/>
          <p:nvPr/>
        </p:nvSpPr>
        <p:spPr bwMode="auto">
          <a:xfrm>
            <a:off x="-30163" y="2199042"/>
            <a:ext cx="2762444" cy="186711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ight Arrow 6"/>
          <p:cNvSpPr/>
          <p:nvPr/>
        </p:nvSpPr>
        <p:spPr bwMode="auto">
          <a:xfrm>
            <a:off x="2256364" y="3088223"/>
            <a:ext cx="475917" cy="247053"/>
          </a:xfrm>
          <a:prstGeom prst="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Approval workflow</a:t>
            </a:r>
            <a:endParaRPr lang="en-US" dirty="0"/>
          </a:p>
        </p:txBody>
      </p:sp>
      <p:cxnSp>
        <p:nvCxnSpPr>
          <p:cNvPr id="4" name="Straight Arrow Connector 3"/>
          <p:cNvCxnSpPr/>
          <p:nvPr/>
        </p:nvCxnSpPr>
        <p:spPr>
          <a:xfrm flipV="1">
            <a:off x="2093214" y="3550909"/>
            <a:ext cx="2011680" cy="29709"/>
          </a:xfrm>
          <a:prstGeom prst="straightConnector1">
            <a:avLst/>
          </a:prstGeom>
          <a:solidFill>
            <a:srgbClr val="A5A5A5"/>
          </a:solidFill>
          <a:ln w="50800" cap="flat" cmpd="sng" algn="ctr">
            <a:noFill/>
            <a:prstDash val="solid"/>
            <a:miter lim="800000"/>
            <a:tailEnd type="triangle"/>
          </a:ln>
          <a:effectLst/>
        </p:spPr>
      </p:cxnSp>
      <p:cxnSp>
        <p:nvCxnSpPr>
          <p:cNvPr id="8" name="Straight Arrow Connector 7"/>
          <p:cNvCxnSpPr/>
          <p:nvPr/>
        </p:nvCxnSpPr>
        <p:spPr>
          <a:xfrm>
            <a:off x="4374355" y="3550909"/>
            <a:ext cx="2011680" cy="62366"/>
          </a:xfrm>
          <a:prstGeom prst="straightConnector1">
            <a:avLst/>
          </a:prstGeom>
          <a:solidFill>
            <a:srgbClr val="A5A5A5"/>
          </a:solidFill>
          <a:ln w="50800" cap="flat" cmpd="sng" algn="ctr">
            <a:noFill/>
            <a:prstDash val="solid"/>
            <a:miter lim="800000"/>
            <a:tailEnd type="triangle"/>
          </a:ln>
          <a:effectLst/>
        </p:spPr>
      </p:cxnSp>
      <p:cxnSp>
        <p:nvCxnSpPr>
          <p:cNvPr id="25" name="Straight Arrow Connector 24"/>
          <p:cNvCxnSpPr/>
          <p:nvPr/>
        </p:nvCxnSpPr>
        <p:spPr>
          <a:xfrm>
            <a:off x="6673604" y="3613275"/>
            <a:ext cx="2011680" cy="1284210"/>
          </a:xfrm>
          <a:prstGeom prst="straightConnector1">
            <a:avLst/>
          </a:prstGeom>
          <a:solidFill>
            <a:srgbClr val="A5A5A5"/>
          </a:solidFill>
          <a:ln w="50800" cap="flat" cmpd="sng" algn="ctr">
            <a:noFill/>
            <a:prstDash val="solid"/>
            <a:miter lim="800000"/>
            <a:tailEnd type="triangle"/>
          </a:ln>
          <a:effectLst/>
        </p:spPr>
      </p:cxnSp>
      <p:sp>
        <p:nvSpPr>
          <p:cNvPr id="28" name="TextBox 27"/>
          <p:cNvSpPr txBox="1"/>
          <p:nvPr/>
        </p:nvSpPr>
        <p:spPr>
          <a:xfrm rot="20172999">
            <a:off x="7634282" y="2226065"/>
            <a:ext cx="1368452" cy="544765"/>
          </a:xfrm>
          <a:prstGeom prst="rect">
            <a:avLst/>
          </a:prstGeom>
          <a:noFill/>
          <a:ln>
            <a:noFill/>
          </a:ln>
        </p:spPr>
        <p:txBody>
          <a:bodyPr wrap="none" lIns="182880" tIns="146304" rIns="182880" bIns="146304" rtlCol="0">
            <a:spAutoFit/>
          </a:bodyPr>
          <a:lstStyle/>
          <a:p>
            <a:pPr>
              <a:lnSpc>
                <a:spcPct val="90000"/>
              </a:lnSpc>
              <a:spcAft>
                <a:spcPts val="600"/>
              </a:spcAft>
            </a:pPr>
            <a:r>
              <a:rPr lang="en-US" dirty="0" smtClean="0">
                <a:gradFill>
                  <a:gsLst>
                    <a:gs pos="10976">
                      <a:schemeClr val="tx1"/>
                    </a:gs>
                    <a:gs pos="47000">
                      <a:schemeClr val="tx1"/>
                    </a:gs>
                  </a:gsLst>
                  <a:lin ang="5400000" scaled="0"/>
                </a:gradFill>
              </a:rPr>
              <a:t>Approved</a:t>
            </a:r>
          </a:p>
        </p:txBody>
      </p:sp>
      <p:sp>
        <p:nvSpPr>
          <p:cNvPr id="29" name="TextBox 28"/>
          <p:cNvSpPr txBox="1"/>
          <p:nvPr/>
        </p:nvSpPr>
        <p:spPr>
          <a:xfrm rot="1543412">
            <a:off x="7895189" y="3396633"/>
            <a:ext cx="1237968" cy="544765"/>
          </a:xfrm>
          <a:prstGeom prst="rect">
            <a:avLst/>
          </a:prstGeom>
          <a:noFill/>
          <a:ln>
            <a:noFill/>
          </a:ln>
        </p:spPr>
        <p:txBody>
          <a:bodyPr wrap="none" lIns="182880" tIns="146304" rIns="182880" bIns="146304" rtlCol="0">
            <a:spAutoFit/>
          </a:bodyPr>
          <a:lstStyle/>
          <a:p>
            <a:pPr>
              <a:lnSpc>
                <a:spcPct val="90000"/>
              </a:lnSpc>
              <a:spcAft>
                <a:spcPts val="600"/>
              </a:spcAft>
            </a:pPr>
            <a:r>
              <a:rPr lang="en-US" dirty="0" smtClean="0">
                <a:gradFill>
                  <a:gsLst>
                    <a:gs pos="10976">
                      <a:schemeClr val="tx1"/>
                    </a:gs>
                    <a:gs pos="47000">
                      <a:schemeClr val="tx1"/>
                    </a:gs>
                  </a:gsLst>
                  <a:lin ang="5400000" scaled="0"/>
                </a:gradFill>
              </a:rPr>
              <a:t>Rejected</a:t>
            </a:r>
          </a:p>
        </p:txBody>
      </p:sp>
      <p:sp>
        <p:nvSpPr>
          <p:cNvPr id="16" name="Rectangle 15"/>
          <p:cNvSpPr/>
          <p:nvPr/>
        </p:nvSpPr>
        <p:spPr bwMode="auto">
          <a:xfrm>
            <a:off x="0" y="5326063"/>
            <a:ext cx="12466637" cy="167640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920" tIns="146304" rIns="182880" bIns="146304" numCol="1" spcCol="0" rtlCol="0" fromWordArt="0" anchor="t" anchorCtr="0" forceAA="0" compatLnSpc="1">
            <a:prstTxWarp prst="textNoShape">
              <a:avLst/>
            </a:prstTxWarp>
            <a:noAutofit/>
          </a:bodyPr>
          <a:lstStyle/>
          <a:p>
            <a:pPr marL="287338" indent="-287338" defTabSz="932472" fontAlgn="base">
              <a:lnSpc>
                <a:spcPct val="90000"/>
              </a:lnSpc>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ea typeface="Segoe UI" pitchFamily="34" charset="0"/>
                <a:cs typeface="Segoe UI" pitchFamily="34" charset="0"/>
              </a:rPr>
              <a:t>Long running</a:t>
            </a:r>
          </a:p>
          <a:p>
            <a:pPr marL="287338" indent="-287338" defTabSz="932472" fontAlgn="base">
              <a:lnSpc>
                <a:spcPct val="90000"/>
              </a:lnSpc>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ea typeface="Segoe UI" pitchFamily="34" charset="0"/>
                <a:cs typeface="Segoe UI" pitchFamily="34" charset="0"/>
              </a:rPr>
              <a:t>Conditional execution</a:t>
            </a:r>
          </a:p>
        </p:txBody>
      </p:sp>
      <p:grpSp>
        <p:nvGrpSpPr>
          <p:cNvPr id="34" name="Group 33"/>
          <p:cNvGrpSpPr/>
          <p:nvPr/>
        </p:nvGrpSpPr>
        <p:grpSpPr>
          <a:xfrm>
            <a:off x="301375" y="2793674"/>
            <a:ext cx="1962852" cy="822960"/>
            <a:chOff x="301375" y="2793674"/>
            <a:chExt cx="1962852" cy="822960"/>
          </a:xfrm>
        </p:grpSpPr>
        <p:sp>
          <p:nvSpPr>
            <p:cNvPr id="3" name="Rectangle 2"/>
            <p:cNvSpPr/>
            <p:nvPr/>
          </p:nvSpPr>
          <p:spPr>
            <a:xfrm>
              <a:off x="301375" y="2793674"/>
              <a:ext cx="1859837" cy="822960"/>
            </a:xfrm>
            <a:prstGeom prst="rect">
              <a:avLst/>
            </a:prstGeom>
            <a:solidFill>
              <a:schemeClr val="tx1">
                <a:lumMod val="20000"/>
                <a:lumOff val="80000"/>
              </a:schemeClr>
            </a:solidFill>
            <a:ln w="12700" cap="flat" cmpd="sng" algn="ctr">
              <a:noFill/>
              <a:prstDash val="solid"/>
              <a:miter lim="800000"/>
            </a:ln>
            <a:effectLst/>
          </p:spPr>
          <p:txBody>
            <a:bodyPr rtlCol="0" anchor="ctr"/>
            <a:lstStyle/>
            <a:p>
              <a:pPr defTabSz="932597">
                <a:defRPr/>
              </a:pPr>
              <a:r>
                <a:rPr lang="en-US" kern="0" dirty="0" smtClean="0">
                  <a:gradFill>
                    <a:gsLst>
                      <a:gs pos="10976">
                        <a:schemeClr val="tx1"/>
                      </a:gs>
                      <a:gs pos="47000">
                        <a:schemeClr val="tx1"/>
                      </a:gs>
                    </a:gsLst>
                    <a:lin ang="5400000" scaled="0"/>
                  </a:gradFill>
                  <a:latin typeface="Segoe UI"/>
                </a:rPr>
                <a:t>Submit Expense Report (FTP)</a:t>
              </a:r>
              <a:endParaRPr lang="en-US" kern="0" dirty="0">
                <a:gradFill>
                  <a:gsLst>
                    <a:gs pos="10976">
                      <a:schemeClr val="tx1"/>
                    </a:gs>
                    <a:gs pos="47000">
                      <a:schemeClr val="tx1"/>
                    </a:gs>
                  </a:gsLst>
                  <a:lin ang="5400000" scaled="0"/>
                </a:gradFill>
                <a:latin typeface="Segoe UI"/>
              </a:endParaRPr>
            </a:p>
          </p:txBody>
        </p:sp>
        <p:sp>
          <p:nvSpPr>
            <p:cNvPr id="6" name="Rectangle 5"/>
            <p:cNvSpPr/>
            <p:nvPr/>
          </p:nvSpPr>
          <p:spPr bwMode="auto">
            <a:xfrm>
              <a:off x="2133917" y="2793674"/>
              <a:ext cx="130310" cy="82296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3" name="Rectangle 32"/>
          <p:cNvSpPr/>
          <p:nvPr/>
        </p:nvSpPr>
        <p:spPr bwMode="auto">
          <a:xfrm>
            <a:off x="-182563" y="2087353"/>
            <a:ext cx="483938" cy="186711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http://simpleicon.com/wp-content/uploads/stopwatch-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430" y="2237066"/>
            <a:ext cx="728662" cy="7286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dn2.iconfinder.com/data/icons/marketing-strategy/512/Branch_Arrow-5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275637" y="2744016"/>
            <a:ext cx="728662" cy="72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66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750" fill="hold"/>
                                        <p:tgtEl>
                                          <p:spTgt spid="36"/>
                                        </p:tgtEl>
                                        <p:attrNameLst>
                                          <p:attrName>ppt_x</p:attrName>
                                        </p:attrNameLst>
                                      </p:cBhvr>
                                      <p:tavLst>
                                        <p:tav tm="0">
                                          <p:val>
                                            <p:strVal val="0-#ppt_w/2"/>
                                          </p:val>
                                        </p:tav>
                                        <p:tav tm="100000">
                                          <p:val>
                                            <p:strVal val="#ppt_x"/>
                                          </p:val>
                                        </p:tav>
                                      </p:tavLst>
                                    </p:anim>
                                    <p:anim calcmode="lin" valueType="num">
                                      <p:cBhvr additive="base">
                                        <p:cTn id="18" dur="750" fill="hold"/>
                                        <p:tgtEl>
                                          <p:spTgt spid="3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decel="10000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2" presetClass="entr" presetSubtype="8" decel="10000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0-#ppt_w/2"/>
                                          </p:val>
                                        </p:tav>
                                        <p:tav tm="100000">
                                          <p:val>
                                            <p:strVal val="#ppt_x"/>
                                          </p:val>
                                        </p:tav>
                                      </p:tavLst>
                                    </p:anim>
                                    <p:anim calcmode="lin" valueType="num">
                                      <p:cBhvr additive="base">
                                        <p:cTn id="28" dur="75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1" presetClass="entr" presetSubtype="0" fill="hold" nodeType="afterEffect">
                                  <p:stCondLst>
                                    <p:cond delay="0"/>
                                  </p:stCondLst>
                                  <p:childTnLst>
                                    <p:set>
                                      <p:cBhvr>
                                        <p:cTn id="31" dur="1" fill="hold">
                                          <p:stCondLst>
                                            <p:cond delay="0"/>
                                          </p:stCondLst>
                                        </p:cTn>
                                        <p:tgtEl>
                                          <p:spTgt spid="20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par>
                                <p:cTn id="40" presetID="22" presetClass="entr" presetSubtype="8"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 presetClass="entr" presetSubtype="0" fill="hold" nodeType="withEffect">
                                  <p:stCondLst>
                                    <p:cond delay="0"/>
                                  </p:stCondLst>
                                  <p:childTnLst>
                                    <p:set>
                                      <p:cBhvr>
                                        <p:cTn id="50" dur="1" fill="hold">
                                          <p:stCondLst>
                                            <p:cond delay="0"/>
                                          </p:stCondLst>
                                        </p:cTn>
                                        <p:tgtEl>
                                          <p:spTgt spid="2052"/>
                                        </p:tgtEl>
                                        <p:attrNameLst>
                                          <p:attrName>style.visibility</p:attrName>
                                        </p:attrNameLst>
                                      </p:cBhvr>
                                      <p:to>
                                        <p:strVal val="visible"/>
                                      </p:to>
                                    </p:set>
                                  </p:childTnLst>
                                </p:cTn>
                              </p:par>
                            </p:childTnLst>
                          </p:cTn>
                        </p:par>
                        <p:par>
                          <p:cTn id="51" fill="hold">
                            <p:stCondLst>
                              <p:cond delay="500"/>
                            </p:stCondLst>
                            <p:childTnLst>
                              <p:par>
                                <p:cTn id="52" presetID="2" presetClass="entr" presetSubtype="8" decel="10000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750" fill="hold"/>
                                        <p:tgtEl>
                                          <p:spTgt spid="11"/>
                                        </p:tgtEl>
                                        <p:attrNameLst>
                                          <p:attrName>ppt_x</p:attrName>
                                        </p:attrNameLst>
                                      </p:cBhvr>
                                      <p:tavLst>
                                        <p:tav tm="0">
                                          <p:val>
                                            <p:strVal val="0-#ppt_w/2"/>
                                          </p:val>
                                        </p:tav>
                                        <p:tav tm="100000">
                                          <p:val>
                                            <p:strVal val="#ppt_x"/>
                                          </p:val>
                                        </p:tav>
                                      </p:tavLst>
                                    </p:anim>
                                    <p:anim calcmode="lin" valueType="num">
                                      <p:cBhvr additive="base">
                                        <p:cTn id="55" dur="750" fill="hold"/>
                                        <p:tgtEl>
                                          <p:spTgt spid="11"/>
                                        </p:tgtEl>
                                        <p:attrNameLst>
                                          <p:attrName>ppt_y</p:attrName>
                                        </p:attrNameLst>
                                      </p:cBhvr>
                                      <p:tavLst>
                                        <p:tav tm="0">
                                          <p:val>
                                            <p:strVal val="#ppt_y"/>
                                          </p:val>
                                        </p:tav>
                                        <p:tav tm="100000">
                                          <p:val>
                                            <p:strVal val="#ppt_y"/>
                                          </p:val>
                                        </p:tav>
                                      </p:tavLst>
                                    </p:anim>
                                  </p:childTnLst>
                                </p:cTn>
                              </p:par>
                              <p:par>
                                <p:cTn id="56" presetID="2" presetClass="entr" presetSubtype="8" decel="10000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750" fill="hold"/>
                                        <p:tgtEl>
                                          <p:spTgt spid="13"/>
                                        </p:tgtEl>
                                        <p:attrNameLst>
                                          <p:attrName>ppt_x</p:attrName>
                                        </p:attrNameLst>
                                      </p:cBhvr>
                                      <p:tavLst>
                                        <p:tav tm="0">
                                          <p:val>
                                            <p:strVal val="0-#ppt_w/2"/>
                                          </p:val>
                                        </p:tav>
                                        <p:tav tm="100000">
                                          <p:val>
                                            <p:strVal val="#ppt_x"/>
                                          </p:val>
                                        </p:tav>
                                      </p:tavLst>
                                    </p:anim>
                                    <p:anim calcmode="lin" valueType="num">
                                      <p:cBhvr additive="base">
                                        <p:cTn id="59" dur="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6">
                                            <p:txEl>
                                              <p:pRg st="0" end="0"/>
                                            </p:txEl>
                                          </p:spTgt>
                                        </p:tgtEl>
                                        <p:attrNameLst>
                                          <p:attrName>style.visibility</p:attrName>
                                        </p:attrNameLst>
                                      </p:cBhvr>
                                      <p:to>
                                        <p:strVal val="visible"/>
                                      </p:to>
                                    </p:set>
                                    <p:animEffect transition="in" filter="fade">
                                      <p:cBhvr>
                                        <p:cTn id="64" dur="500"/>
                                        <p:tgtEl>
                                          <p:spTgt spid="16">
                                            <p:txEl>
                                              <p:pRg st="0" end="0"/>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16">
                                            <p:txEl>
                                              <p:pRg st="1" end="1"/>
                                            </p:txEl>
                                          </p:spTgt>
                                        </p:tgtEl>
                                        <p:attrNameLst>
                                          <p:attrName>style.visibility</p:attrName>
                                        </p:attrNameLst>
                                      </p:cBhvr>
                                      <p:to>
                                        <p:strVal val="visible"/>
                                      </p:to>
                                    </p:set>
                                    <p:animEffect transition="in" filter="fade">
                                      <p:cBhvr>
                                        <p:cTn id="6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10028237" y="1683700"/>
            <a:ext cx="2143582" cy="822960"/>
            <a:chOff x="10058717" y="1683700"/>
            <a:chExt cx="2143582" cy="822960"/>
          </a:xfrm>
        </p:grpSpPr>
        <p:sp>
          <p:nvSpPr>
            <p:cNvPr id="30" name="Rectangle 29"/>
            <p:cNvSpPr/>
            <p:nvPr/>
          </p:nvSpPr>
          <p:spPr>
            <a:xfrm>
              <a:off x="10058717" y="1683700"/>
              <a:ext cx="2103120" cy="822960"/>
            </a:xfrm>
            <a:prstGeom prst="rect">
              <a:avLst/>
            </a:prstGeom>
            <a:solidFill>
              <a:schemeClr val="tx1">
                <a:lumMod val="20000"/>
                <a:lumOff val="80000"/>
              </a:schemeClr>
            </a:solidFill>
            <a:ln w="12700" cap="flat" cmpd="sng" algn="ctr">
              <a:noFill/>
              <a:prstDash val="solid"/>
              <a:miter lim="800000"/>
            </a:ln>
            <a:effectLst/>
          </p:spPr>
          <p:txBody>
            <a:bodyPr lIns="182880" tIns="146304" rIns="182880" bIns="146304" rtlCol="0" anchor="t" anchorCtr="0"/>
            <a:lstStyle/>
            <a:p>
              <a:pPr defTabSz="932597">
                <a:lnSpc>
                  <a:spcPct val="90000"/>
                </a:lnSpc>
                <a:defRPr/>
              </a:pPr>
              <a:r>
                <a:rPr lang="en-US" kern="0" dirty="0" smtClean="0">
                  <a:gradFill>
                    <a:gsLst>
                      <a:gs pos="6098">
                        <a:schemeClr val="tx1"/>
                      </a:gs>
                      <a:gs pos="62000">
                        <a:schemeClr val="tx1"/>
                      </a:gs>
                    </a:gsLst>
                    <a:lin ang="5400000" scaled="0"/>
                  </a:gradFill>
                  <a:latin typeface="Segoe UI"/>
                </a:rPr>
                <a:t>Run Rule Policy for loan approval</a:t>
              </a:r>
              <a:endParaRPr lang="en-US" kern="0" dirty="0">
                <a:gradFill>
                  <a:gsLst>
                    <a:gs pos="6098">
                      <a:schemeClr val="tx1"/>
                    </a:gs>
                    <a:gs pos="62000">
                      <a:schemeClr val="tx1"/>
                    </a:gs>
                  </a:gsLst>
                  <a:lin ang="5400000" scaled="0"/>
                </a:gradFill>
                <a:latin typeface="Segoe UI"/>
              </a:endParaRPr>
            </a:p>
          </p:txBody>
        </p:sp>
        <p:sp>
          <p:nvSpPr>
            <p:cNvPr id="33" name="Rectangle 32"/>
            <p:cNvSpPr/>
            <p:nvPr/>
          </p:nvSpPr>
          <p:spPr bwMode="auto">
            <a:xfrm>
              <a:off x="12071989" y="1683700"/>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8" name="Rectangle 47"/>
          <p:cNvSpPr/>
          <p:nvPr/>
        </p:nvSpPr>
        <p:spPr bwMode="auto">
          <a:xfrm>
            <a:off x="-37915" y="1197142"/>
            <a:ext cx="10066151" cy="3884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1" name="Straight Arrow Connector 30"/>
          <p:cNvCxnSpPr/>
          <p:nvPr/>
        </p:nvCxnSpPr>
        <p:spPr>
          <a:xfrm flipV="1">
            <a:off x="9395556" y="2095180"/>
            <a:ext cx="640080" cy="1"/>
          </a:xfrm>
          <a:prstGeom prst="straightConnector1">
            <a:avLst/>
          </a:prstGeom>
          <a:solidFill>
            <a:srgbClr val="A5A5A5"/>
          </a:solidFill>
          <a:ln w="50800" cap="flat" cmpd="sng" algn="ctr">
            <a:solidFill>
              <a:schemeClr val="bg1">
                <a:lumMod val="50000"/>
              </a:schemeClr>
            </a:solidFill>
            <a:prstDash val="solid"/>
            <a:miter lim="800000"/>
            <a:tailEnd type="triangle"/>
          </a:ln>
          <a:effectLst/>
        </p:spPr>
      </p:cxnSp>
      <p:grpSp>
        <p:nvGrpSpPr>
          <p:cNvPr id="15" name="Group 14"/>
          <p:cNvGrpSpPr/>
          <p:nvPr/>
        </p:nvGrpSpPr>
        <p:grpSpPr>
          <a:xfrm>
            <a:off x="7598942" y="1683700"/>
            <a:ext cx="2129027" cy="822960"/>
            <a:chOff x="7612697" y="1683700"/>
            <a:chExt cx="2129027" cy="822960"/>
          </a:xfrm>
        </p:grpSpPr>
        <p:sp>
          <p:nvSpPr>
            <p:cNvPr id="28" name="Rectangle 27"/>
            <p:cNvSpPr/>
            <p:nvPr/>
          </p:nvSpPr>
          <p:spPr>
            <a:xfrm>
              <a:off x="7612697" y="1683700"/>
              <a:ext cx="2103120" cy="822960"/>
            </a:xfrm>
            <a:prstGeom prst="rect">
              <a:avLst/>
            </a:prstGeom>
            <a:solidFill>
              <a:schemeClr val="tx1">
                <a:lumMod val="20000"/>
                <a:lumOff val="80000"/>
              </a:schemeClr>
            </a:solidFill>
            <a:ln w="12700" cap="flat" cmpd="sng" algn="ctr">
              <a:noFill/>
              <a:prstDash val="solid"/>
              <a:miter lim="800000"/>
            </a:ln>
            <a:effectLst/>
          </p:spPr>
          <p:txBody>
            <a:bodyPr lIns="182880" tIns="146304" rIns="182880" bIns="146304" rtlCol="0" anchor="t" anchorCtr="0"/>
            <a:lstStyle/>
            <a:p>
              <a:pPr defTabSz="932597">
                <a:lnSpc>
                  <a:spcPct val="90000"/>
                </a:lnSpc>
                <a:defRPr/>
              </a:pPr>
              <a:r>
                <a:rPr lang="en-US" kern="0" dirty="0" smtClean="0">
                  <a:gradFill>
                    <a:gsLst>
                      <a:gs pos="6098">
                        <a:schemeClr val="tx1"/>
                      </a:gs>
                      <a:gs pos="62000">
                        <a:schemeClr val="tx1"/>
                      </a:gs>
                    </a:gsLst>
                    <a:lin ang="5400000" scaled="0"/>
                  </a:gradFill>
                  <a:latin typeface="Segoe UI"/>
                </a:rPr>
                <a:t>Get outstanding loans</a:t>
              </a:r>
              <a:endParaRPr lang="en-US" kern="0" dirty="0">
                <a:gradFill>
                  <a:gsLst>
                    <a:gs pos="6098">
                      <a:schemeClr val="tx1"/>
                    </a:gs>
                    <a:gs pos="62000">
                      <a:schemeClr val="tx1"/>
                    </a:gs>
                  </a:gsLst>
                  <a:lin ang="5400000" scaled="0"/>
                </a:gradFill>
                <a:latin typeface="Segoe UI"/>
              </a:endParaRPr>
            </a:p>
          </p:txBody>
        </p:sp>
        <p:sp>
          <p:nvSpPr>
            <p:cNvPr id="32" name="Rectangle 31"/>
            <p:cNvSpPr/>
            <p:nvPr/>
          </p:nvSpPr>
          <p:spPr bwMode="auto">
            <a:xfrm>
              <a:off x="9611414" y="1683700"/>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7" name="Rectangle 46"/>
          <p:cNvSpPr/>
          <p:nvPr/>
        </p:nvSpPr>
        <p:spPr bwMode="auto">
          <a:xfrm>
            <a:off x="237871" y="1225384"/>
            <a:ext cx="7304497" cy="3884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5" name="Straight Arrow Connector 24"/>
          <p:cNvCxnSpPr/>
          <p:nvPr/>
        </p:nvCxnSpPr>
        <p:spPr>
          <a:xfrm>
            <a:off x="6957156" y="2095180"/>
            <a:ext cx="640080" cy="0"/>
          </a:xfrm>
          <a:prstGeom prst="straightConnector1">
            <a:avLst/>
          </a:prstGeom>
          <a:solidFill>
            <a:srgbClr val="A5A5A5"/>
          </a:solidFill>
          <a:ln w="50800" cap="flat" cmpd="sng" algn="ctr">
            <a:solidFill>
              <a:schemeClr val="bg1">
                <a:lumMod val="50000"/>
              </a:schemeClr>
            </a:solidFill>
            <a:prstDash val="solid"/>
            <a:miter lim="800000"/>
            <a:tailEnd type="triangle"/>
          </a:ln>
          <a:effectLst/>
        </p:spPr>
      </p:cxnSp>
      <p:grpSp>
        <p:nvGrpSpPr>
          <p:cNvPr id="14" name="Group 13"/>
          <p:cNvGrpSpPr/>
          <p:nvPr/>
        </p:nvGrpSpPr>
        <p:grpSpPr>
          <a:xfrm>
            <a:off x="5160759" y="1683700"/>
            <a:ext cx="2143823" cy="822960"/>
            <a:chOff x="5166677" y="1683700"/>
            <a:chExt cx="2143823" cy="822960"/>
          </a:xfrm>
        </p:grpSpPr>
        <p:sp>
          <p:nvSpPr>
            <p:cNvPr id="12" name="Rectangle 11"/>
            <p:cNvSpPr/>
            <p:nvPr/>
          </p:nvSpPr>
          <p:spPr>
            <a:xfrm>
              <a:off x="5166677" y="1683700"/>
              <a:ext cx="2103120" cy="822960"/>
            </a:xfrm>
            <a:prstGeom prst="rect">
              <a:avLst/>
            </a:prstGeom>
            <a:solidFill>
              <a:schemeClr val="tx1">
                <a:lumMod val="20000"/>
                <a:lumOff val="80000"/>
              </a:schemeClr>
            </a:solidFill>
            <a:ln w="12700" cap="flat" cmpd="sng" algn="ctr">
              <a:noFill/>
              <a:prstDash val="solid"/>
              <a:miter lim="800000"/>
            </a:ln>
            <a:effectLst/>
          </p:spPr>
          <p:txBody>
            <a:bodyPr lIns="182880" tIns="146304" rIns="182880" bIns="146304" rtlCol="0" anchor="t" anchorCtr="0"/>
            <a:lstStyle/>
            <a:p>
              <a:pPr defTabSz="932597">
                <a:lnSpc>
                  <a:spcPct val="90000"/>
                </a:lnSpc>
                <a:defRPr/>
              </a:pPr>
              <a:r>
                <a:rPr lang="en-US" kern="0" dirty="0" smtClean="0">
                  <a:gradFill>
                    <a:gsLst>
                      <a:gs pos="6098">
                        <a:schemeClr val="tx1"/>
                      </a:gs>
                      <a:gs pos="62000">
                        <a:schemeClr val="tx1"/>
                      </a:gs>
                    </a:gsLst>
                    <a:lin ang="5400000" scaled="0"/>
                  </a:gradFill>
                  <a:latin typeface="Segoe UI"/>
                </a:rPr>
                <a:t>Call Credit Check workflow</a:t>
              </a:r>
              <a:endParaRPr lang="en-US" kern="0" dirty="0">
                <a:gradFill>
                  <a:gsLst>
                    <a:gs pos="6098">
                      <a:schemeClr val="tx1"/>
                    </a:gs>
                    <a:gs pos="62000">
                      <a:schemeClr val="tx1"/>
                    </a:gs>
                  </a:gsLst>
                  <a:lin ang="5400000" scaled="0"/>
                </a:gradFill>
                <a:latin typeface="Segoe UI"/>
              </a:endParaRPr>
            </a:p>
          </p:txBody>
        </p:sp>
        <p:sp>
          <p:nvSpPr>
            <p:cNvPr id="29" name="Rectangle 28"/>
            <p:cNvSpPr/>
            <p:nvPr/>
          </p:nvSpPr>
          <p:spPr bwMode="auto">
            <a:xfrm>
              <a:off x="7180190" y="1683700"/>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8" name="Group 37"/>
          <p:cNvGrpSpPr/>
          <p:nvPr/>
        </p:nvGrpSpPr>
        <p:grpSpPr>
          <a:xfrm>
            <a:off x="5158836" y="4045902"/>
            <a:ext cx="2145746" cy="822960"/>
            <a:chOff x="5894938" y="4487862"/>
            <a:chExt cx="2145746" cy="822960"/>
          </a:xfrm>
        </p:grpSpPr>
        <p:sp>
          <p:nvSpPr>
            <p:cNvPr id="23" name="Rectangle 22"/>
            <p:cNvSpPr/>
            <p:nvPr/>
          </p:nvSpPr>
          <p:spPr>
            <a:xfrm>
              <a:off x="5894938" y="4487862"/>
              <a:ext cx="2103120" cy="822960"/>
            </a:xfrm>
            <a:prstGeom prst="rect">
              <a:avLst/>
            </a:prstGeom>
            <a:solidFill>
              <a:schemeClr val="tx1">
                <a:lumMod val="20000"/>
                <a:lumOff val="80000"/>
              </a:schemeClr>
            </a:solidFill>
            <a:ln w="12700" cap="flat" cmpd="sng" algn="ctr">
              <a:noFill/>
              <a:prstDash val="solid"/>
              <a:miter lim="800000"/>
            </a:ln>
            <a:effectLst/>
          </p:spPr>
          <p:txBody>
            <a:bodyPr lIns="182880" tIns="146304" rIns="182880" bIns="146304" rtlCol="0" anchor="t" anchorCtr="0"/>
            <a:lstStyle/>
            <a:p>
              <a:pPr defTabSz="932597">
                <a:lnSpc>
                  <a:spcPct val="90000"/>
                </a:lnSpc>
              </a:pPr>
              <a:r>
                <a:rPr lang="en-US" kern="0" dirty="0">
                  <a:gradFill>
                    <a:gsLst>
                      <a:gs pos="6098">
                        <a:schemeClr val="tx1"/>
                      </a:gs>
                      <a:gs pos="62000">
                        <a:schemeClr val="tx1"/>
                      </a:gs>
                    </a:gsLst>
                    <a:lin ang="5400000" scaled="0"/>
                  </a:gradFill>
                  <a:latin typeface="Segoe UI"/>
                </a:rPr>
                <a:t>Output credit check result</a:t>
              </a:r>
            </a:p>
          </p:txBody>
        </p:sp>
        <p:sp>
          <p:nvSpPr>
            <p:cNvPr id="37" name="Rectangle 36"/>
            <p:cNvSpPr/>
            <p:nvPr/>
          </p:nvSpPr>
          <p:spPr bwMode="auto">
            <a:xfrm>
              <a:off x="7910374" y="4487862"/>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5" name="Rectangle 44"/>
          <p:cNvSpPr/>
          <p:nvPr/>
        </p:nvSpPr>
        <p:spPr bwMode="auto">
          <a:xfrm>
            <a:off x="16235" y="1211263"/>
            <a:ext cx="5142601" cy="3884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3" name="Straight Arrow Connector 42"/>
          <p:cNvCxnSpPr/>
          <p:nvPr/>
        </p:nvCxnSpPr>
        <p:spPr>
          <a:xfrm flipV="1">
            <a:off x="4520897" y="4457382"/>
            <a:ext cx="640080" cy="1"/>
          </a:xfrm>
          <a:prstGeom prst="straightConnector1">
            <a:avLst/>
          </a:prstGeom>
          <a:solidFill>
            <a:srgbClr val="A5A5A5"/>
          </a:solidFill>
          <a:ln w="50800" cap="flat" cmpd="sng" algn="ctr">
            <a:solidFill>
              <a:schemeClr val="bg1">
                <a:lumMod val="50000"/>
              </a:schemeClr>
            </a:solidFill>
            <a:prstDash val="solid"/>
            <a:miter lim="800000"/>
            <a:tailEnd type="triangle"/>
          </a:ln>
          <a:effectLst/>
        </p:spPr>
      </p:cxnSp>
      <p:cxnSp>
        <p:nvCxnSpPr>
          <p:cNvPr id="13" name="Straight Arrow Connector 12"/>
          <p:cNvCxnSpPr/>
          <p:nvPr/>
        </p:nvCxnSpPr>
        <p:spPr>
          <a:xfrm flipV="1">
            <a:off x="4518756" y="2095180"/>
            <a:ext cx="640080" cy="1"/>
          </a:xfrm>
          <a:prstGeom prst="straightConnector1">
            <a:avLst/>
          </a:prstGeom>
          <a:solidFill>
            <a:srgbClr val="A5A5A5"/>
          </a:solidFill>
          <a:ln w="50800" cap="flat" cmpd="sng" algn="ctr">
            <a:solidFill>
              <a:schemeClr val="bg1">
                <a:lumMod val="50000"/>
              </a:schemeClr>
            </a:solidFill>
            <a:prstDash val="solid"/>
            <a:miter lim="800000"/>
            <a:tailEnd type="triangle"/>
          </a:ln>
          <a:effectLst/>
        </p:spPr>
      </p:cxnSp>
      <p:grpSp>
        <p:nvGrpSpPr>
          <p:cNvPr id="11" name="Group 10"/>
          <p:cNvGrpSpPr/>
          <p:nvPr/>
        </p:nvGrpSpPr>
        <p:grpSpPr>
          <a:xfrm>
            <a:off x="2713522" y="1683700"/>
            <a:ext cx="2141063" cy="822960"/>
            <a:chOff x="2720657" y="1683700"/>
            <a:chExt cx="2141063" cy="822960"/>
          </a:xfrm>
        </p:grpSpPr>
        <p:sp>
          <p:nvSpPr>
            <p:cNvPr id="9" name="Rectangle 8"/>
            <p:cNvSpPr/>
            <p:nvPr/>
          </p:nvSpPr>
          <p:spPr>
            <a:xfrm>
              <a:off x="2720657" y="1683700"/>
              <a:ext cx="2103120" cy="822960"/>
            </a:xfrm>
            <a:prstGeom prst="rect">
              <a:avLst/>
            </a:prstGeom>
            <a:solidFill>
              <a:schemeClr val="tx1">
                <a:lumMod val="20000"/>
                <a:lumOff val="80000"/>
              </a:schemeClr>
            </a:solidFill>
            <a:ln w="12700" cap="flat" cmpd="sng" algn="ctr">
              <a:noFill/>
              <a:prstDash val="solid"/>
              <a:miter lim="800000"/>
            </a:ln>
            <a:effectLst/>
          </p:spPr>
          <p:txBody>
            <a:bodyPr lIns="182880" tIns="146304" rIns="182880" bIns="146304" rtlCol="0" anchor="t" anchorCtr="0"/>
            <a:lstStyle/>
            <a:p>
              <a:pPr defTabSz="932597">
                <a:lnSpc>
                  <a:spcPct val="90000"/>
                </a:lnSpc>
                <a:defRPr/>
              </a:pPr>
              <a:r>
                <a:rPr lang="en-US" kern="0" dirty="0" smtClean="0">
                  <a:gradFill>
                    <a:gsLst>
                      <a:gs pos="6098">
                        <a:schemeClr val="tx1"/>
                      </a:gs>
                      <a:gs pos="62000">
                        <a:schemeClr val="tx1"/>
                      </a:gs>
                    </a:gsLst>
                    <a:lin ang="5400000" scaled="0"/>
                  </a:gradFill>
                  <a:latin typeface="Segoe UI"/>
                </a:rPr>
                <a:t>Validate inputs</a:t>
              </a:r>
              <a:endParaRPr lang="en-US" kern="0" dirty="0">
                <a:gradFill>
                  <a:gsLst>
                    <a:gs pos="6098">
                      <a:schemeClr val="tx1"/>
                    </a:gs>
                    <a:gs pos="62000">
                      <a:schemeClr val="tx1"/>
                    </a:gs>
                  </a:gsLst>
                  <a:lin ang="5400000" scaled="0"/>
                </a:gradFill>
                <a:latin typeface="Segoe UI"/>
              </a:endParaRPr>
            </a:p>
          </p:txBody>
        </p:sp>
        <p:sp>
          <p:nvSpPr>
            <p:cNvPr id="27" name="Rectangle 26"/>
            <p:cNvSpPr/>
            <p:nvPr/>
          </p:nvSpPr>
          <p:spPr bwMode="auto">
            <a:xfrm>
              <a:off x="4731410" y="1683700"/>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9" name="Group 38"/>
          <p:cNvGrpSpPr/>
          <p:nvPr/>
        </p:nvGrpSpPr>
        <p:grpSpPr>
          <a:xfrm>
            <a:off x="2698698" y="4045902"/>
            <a:ext cx="2155887" cy="822960"/>
            <a:chOff x="3497200" y="4487865"/>
            <a:chExt cx="2155887" cy="822960"/>
          </a:xfrm>
        </p:grpSpPr>
        <p:sp>
          <p:nvSpPr>
            <p:cNvPr id="20" name="Rectangle 19"/>
            <p:cNvSpPr/>
            <p:nvPr/>
          </p:nvSpPr>
          <p:spPr>
            <a:xfrm>
              <a:off x="3497200" y="4487865"/>
              <a:ext cx="2103120" cy="822960"/>
            </a:xfrm>
            <a:prstGeom prst="rect">
              <a:avLst/>
            </a:prstGeom>
            <a:solidFill>
              <a:schemeClr val="tx1">
                <a:lumMod val="20000"/>
                <a:lumOff val="80000"/>
              </a:schemeClr>
            </a:solidFill>
            <a:ln w="12700" cap="flat" cmpd="sng" algn="ctr">
              <a:noFill/>
              <a:prstDash val="solid"/>
              <a:miter lim="800000"/>
            </a:ln>
            <a:effectLst/>
          </p:spPr>
          <p:txBody>
            <a:bodyPr lIns="182880" tIns="146304" rIns="182880" bIns="146304" rtlCol="0" anchor="t" anchorCtr="0"/>
            <a:lstStyle/>
            <a:p>
              <a:pPr defTabSz="932597">
                <a:lnSpc>
                  <a:spcPct val="90000"/>
                </a:lnSpc>
              </a:pPr>
              <a:r>
                <a:rPr lang="en-US" kern="0" dirty="0">
                  <a:gradFill>
                    <a:gsLst>
                      <a:gs pos="6098">
                        <a:schemeClr val="tx1"/>
                      </a:gs>
                      <a:gs pos="62000">
                        <a:schemeClr val="tx1"/>
                      </a:gs>
                    </a:gsLst>
                    <a:lin ang="5400000" scaled="0"/>
                  </a:gradFill>
                  <a:latin typeface="Segoe UI"/>
                </a:rPr>
                <a:t>Run Rule Policy for credit check</a:t>
              </a:r>
            </a:p>
          </p:txBody>
        </p:sp>
        <p:sp>
          <p:nvSpPr>
            <p:cNvPr id="36" name="Rectangle 35"/>
            <p:cNvSpPr/>
            <p:nvPr/>
          </p:nvSpPr>
          <p:spPr bwMode="auto">
            <a:xfrm>
              <a:off x="5522777" y="4487865"/>
              <a:ext cx="130310" cy="8229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4" name="Rectangle 43"/>
          <p:cNvSpPr/>
          <p:nvPr/>
        </p:nvSpPr>
        <p:spPr bwMode="auto">
          <a:xfrm>
            <a:off x="16235" y="1211263"/>
            <a:ext cx="2702167" cy="3884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2" name="Straight Arrow Connector 41"/>
          <p:cNvCxnSpPr/>
          <p:nvPr/>
        </p:nvCxnSpPr>
        <p:spPr>
          <a:xfrm>
            <a:off x="2075098" y="4457382"/>
            <a:ext cx="640080" cy="0"/>
          </a:xfrm>
          <a:prstGeom prst="straightConnector1">
            <a:avLst/>
          </a:prstGeom>
          <a:solidFill>
            <a:srgbClr val="A5A5A5"/>
          </a:solidFill>
          <a:ln w="50800" cap="flat" cmpd="sng" algn="ctr">
            <a:solidFill>
              <a:schemeClr val="bg1">
                <a:lumMod val="50000"/>
              </a:schemeClr>
            </a:solidFill>
            <a:prstDash val="solid"/>
            <a:miter lim="800000"/>
            <a:tailEnd type="triangle"/>
          </a:ln>
          <a:effectLst/>
        </p:spPr>
      </p:cxnSp>
      <p:sp>
        <p:nvSpPr>
          <p:cNvPr id="4" name="Title 3"/>
          <p:cNvSpPr>
            <a:spLocks noGrp="1"/>
          </p:cNvSpPr>
          <p:nvPr>
            <p:ph type="title"/>
          </p:nvPr>
        </p:nvSpPr>
        <p:spPr/>
        <p:txBody>
          <a:bodyPr/>
          <a:lstStyle/>
          <a:p>
            <a:r>
              <a:rPr lang="en-US" dirty="0" smtClean="0"/>
              <a:t>Common workflow (Sub workflow)</a:t>
            </a:r>
            <a:endParaRPr lang="en-US" dirty="0"/>
          </a:p>
        </p:txBody>
      </p:sp>
      <p:cxnSp>
        <p:nvCxnSpPr>
          <p:cNvPr id="6" name="Straight Arrow Connector 5"/>
          <p:cNvCxnSpPr/>
          <p:nvPr/>
        </p:nvCxnSpPr>
        <p:spPr>
          <a:xfrm>
            <a:off x="2072957" y="2095180"/>
            <a:ext cx="640080" cy="0"/>
          </a:xfrm>
          <a:prstGeom prst="straightConnector1">
            <a:avLst/>
          </a:prstGeom>
          <a:solidFill>
            <a:srgbClr val="A5A5A5"/>
          </a:solidFill>
          <a:ln w="50800" cap="flat" cmpd="sng" algn="ctr">
            <a:solidFill>
              <a:schemeClr val="bg1">
                <a:lumMod val="50000"/>
              </a:schemeClr>
            </a:solidFill>
            <a:prstDash val="solid"/>
            <a:miter lim="800000"/>
            <a:tailEnd type="triangle"/>
          </a:ln>
          <a:effectLst/>
        </p:spPr>
      </p:cxnSp>
      <p:sp>
        <p:nvSpPr>
          <p:cNvPr id="16" name="Down Arrow 15"/>
          <p:cNvSpPr/>
          <p:nvPr/>
        </p:nvSpPr>
        <p:spPr bwMode="auto">
          <a:xfrm>
            <a:off x="5608637" y="2735260"/>
            <a:ext cx="457200" cy="1066800"/>
          </a:xfrm>
          <a:prstGeom prst="downArrow">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8" name="Straight Arrow Connector 17"/>
          <p:cNvCxnSpPr/>
          <p:nvPr/>
        </p:nvCxnSpPr>
        <p:spPr>
          <a:xfrm flipV="1">
            <a:off x="2885768" y="5561817"/>
            <a:ext cx="611433" cy="1"/>
          </a:xfrm>
          <a:prstGeom prst="straightConnector1">
            <a:avLst/>
          </a:prstGeom>
          <a:solidFill>
            <a:srgbClr val="A5A5A5"/>
          </a:solidFill>
          <a:ln w="50800" cap="flat" cmpd="sng" algn="ctr">
            <a:solidFill>
              <a:sysClr val="window" lastClr="FFFFFF"/>
            </a:solidFill>
            <a:prstDash val="solid"/>
            <a:miter lim="800000"/>
            <a:tailEnd type="triangle"/>
          </a:ln>
          <a:effectLst/>
        </p:spPr>
      </p:cxnSp>
      <p:cxnSp>
        <p:nvCxnSpPr>
          <p:cNvPr id="22" name="Straight Arrow Connector 21"/>
          <p:cNvCxnSpPr/>
          <p:nvPr/>
        </p:nvCxnSpPr>
        <p:spPr>
          <a:xfrm flipV="1">
            <a:off x="5303837" y="5561814"/>
            <a:ext cx="611433" cy="1"/>
          </a:xfrm>
          <a:prstGeom prst="straightConnector1">
            <a:avLst/>
          </a:prstGeom>
          <a:solidFill>
            <a:srgbClr val="A5A5A5"/>
          </a:solidFill>
          <a:ln w="50800" cap="flat" cmpd="sng" algn="ctr">
            <a:solidFill>
              <a:sysClr val="window" lastClr="FFFFFF"/>
            </a:solidFill>
            <a:prstDash val="solid"/>
            <a:miter lim="800000"/>
            <a:tailEnd type="triangle"/>
          </a:ln>
          <a:effectLst/>
        </p:spPr>
      </p:cxnSp>
      <p:sp>
        <p:nvSpPr>
          <p:cNvPr id="24" name="Down Arrow 23"/>
          <p:cNvSpPr/>
          <p:nvPr/>
        </p:nvSpPr>
        <p:spPr bwMode="auto">
          <a:xfrm rot="10800000">
            <a:off x="6294437" y="2697162"/>
            <a:ext cx="457200" cy="1066800"/>
          </a:xfrm>
          <a:prstGeom prst="downArrow">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0" y="5326062"/>
            <a:ext cx="12466637" cy="167640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920" tIns="146304" rIns="182880" bIns="146304" numCol="1" spcCol="0" rtlCol="0" fromWordArt="0" anchor="t" anchorCtr="0" forceAA="0" compatLnSpc="1">
            <a:prstTxWarp prst="textNoShape">
              <a:avLst/>
            </a:prstTxWarp>
            <a:noAutofit/>
          </a:bodyPr>
          <a:lstStyle/>
          <a:p>
            <a:pPr marL="287338" indent="-287338" defTabSz="932472" fontAlgn="base">
              <a:lnSpc>
                <a:spcPct val="90000"/>
              </a:lnSpc>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ea typeface="Segoe UI" pitchFamily="34" charset="0"/>
                <a:cs typeface="Segoe UI" pitchFamily="34" charset="0"/>
              </a:rPr>
              <a:t>Call another </a:t>
            </a:r>
            <a:r>
              <a:rPr lang="en-US" sz="2400" dirty="0" smtClean="0">
                <a:gradFill>
                  <a:gsLst>
                    <a:gs pos="0">
                      <a:srgbClr val="FFFFFF"/>
                    </a:gs>
                    <a:gs pos="100000">
                      <a:srgbClr val="FFFFFF"/>
                    </a:gs>
                  </a:gsLst>
                  <a:lin ang="5400000" scaled="0"/>
                </a:gradFill>
                <a:ea typeface="Segoe UI" pitchFamily="34" charset="0"/>
                <a:cs typeface="Segoe UI" pitchFamily="34" charset="0"/>
              </a:rPr>
              <a:t>workflow (Wait </a:t>
            </a:r>
            <a:r>
              <a:rPr lang="en-US" sz="2400" dirty="0">
                <a:gradFill>
                  <a:gsLst>
                    <a:gs pos="0">
                      <a:srgbClr val="FFFFFF"/>
                    </a:gs>
                    <a:gs pos="100000">
                      <a:srgbClr val="FFFFFF"/>
                    </a:gs>
                  </a:gsLst>
                  <a:lin ang="5400000" scaled="0"/>
                </a:gradFill>
                <a:ea typeface="Segoe UI" pitchFamily="34" charset="0"/>
                <a:cs typeface="Segoe UI" pitchFamily="34" charset="0"/>
              </a:rPr>
              <a:t>for </a:t>
            </a:r>
            <a:r>
              <a:rPr lang="en-US" sz="2400" dirty="0" smtClean="0">
                <a:gradFill>
                  <a:gsLst>
                    <a:gs pos="0">
                      <a:srgbClr val="FFFFFF"/>
                    </a:gs>
                    <a:gs pos="100000">
                      <a:srgbClr val="FFFFFF"/>
                    </a:gs>
                  </a:gsLst>
                  <a:lin ang="5400000" scaled="0"/>
                </a:gradFill>
                <a:ea typeface="Segoe UI" pitchFamily="34" charset="0"/>
                <a:cs typeface="Segoe UI" pitchFamily="34" charset="0"/>
              </a:rPr>
              <a:t>response) </a:t>
            </a:r>
            <a:endParaRPr lang="en-US" sz="2400" dirty="0">
              <a:gradFill>
                <a:gsLst>
                  <a:gs pos="0">
                    <a:srgbClr val="FFFFFF"/>
                  </a:gs>
                  <a:gs pos="100000">
                    <a:srgbClr val="FFFFFF"/>
                  </a:gs>
                </a:gsLst>
                <a:lin ang="5400000" scaled="0"/>
              </a:gradFill>
              <a:ea typeface="Segoe UI" pitchFamily="34" charset="0"/>
              <a:cs typeface="Segoe UI" pitchFamily="34" charset="0"/>
            </a:endParaRPr>
          </a:p>
          <a:p>
            <a:pPr marL="287338" indent="-287338" defTabSz="932472" fontAlgn="base">
              <a:lnSpc>
                <a:spcPct val="90000"/>
              </a:lnSpc>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ea typeface="Segoe UI" pitchFamily="34" charset="0"/>
                <a:cs typeface="Segoe UI" pitchFamily="34" charset="0"/>
              </a:rPr>
              <a:t>Start another workflow (trigger)</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p:nvGrpSpPr>
        <p:grpSpPr>
          <a:xfrm>
            <a:off x="274637" y="1683700"/>
            <a:ext cx="2138618" cy="822960"/>
            <a:chOff x="274637" y="1683700"/>
            <a:chExt cx="2138618" cy="822960"/>
          </a:xfrm>
        </p:grpSpPr>
        <p:sp>
          <p:nvSpPr>
            <p:cNvPr id="5" name="Rectangle 4"/>
            <p:cNvSpPr/>
            <p:nvPr/>
          </p:nvSpPr>
          <p:spPr>
            <a:xfrm>
              <a:off x="274637" y="1683700"/>
              <a:ext cx="2103120" cy="822960"/>
            </a:xfrm>
            <a:prstGeom prst="rect">
              <a:avLst/>
            </a:prstGeom>
            <a:solidFill>
              <a:schemeClr val="tx1">
                <a:lumMod val="20000"/>
                <a:lumOff val="80000"/>
              </a:schemeClr>
            </a:solidFill>
            <a:ln w="12700" cap="flat" cmpd="sng" algn="ctr">
              <a:noFill/>
              <a:prstDash val="solid"/>
              <a:miter lim="800000"/>
            </a:ln>
            <a:effectLst/>
          </p:spPr>
          <p:txBody>
            <a:bodyPr lIns="182880" tIns="146304" rIns="182880" bIns="146304" rtlCol="0" anchor="t" anchorCtr="0"/>
            <a:lstStyle/>
            <a:p>
              <a:pPr defTabSz="932597">
                <a:lnSpc>
                  <a:spcPct val="90000"/>
                </a:lnSpc>
                <a:defRPr/>
              </a:pPr>
              <a:r>
                <a:rPr lang="en-US" kern="0" dirty="0" smtClean="0">
                  <a:gradFill>
                    <a:gsLst>
                      <a:gs pos="6098">
                        <a:schemeClr val="tx1"/>
                      </a:gs>
                      <a:gs pos="62000">
                        <a:schemeClr val="tx1"/>
                      </a:gs>
                    </a:gsLst>
                    <a:lin ang="5400000" scaled="0"/>
                  </a:gradFill>
                  <a:latin typeface="Segoe UI"/>
                </a:rPr>
                <a:t>New loan application</a:t>
              </a:r>
              <a:endParaRPr lang="en-US" kern="0" dirty="0">
                <a:gradFill>
                  <a:gsLst>
                    <a:gs pos="6098">
                      <a:schemeClr val="tx1"/>
                    </a:gs>
                    <a:gs pos="62000">
                      <a:schemeClr val="tx1"/>
                    </a:gs>
                  </a:gsLst>
                  <a:lin ang="5400000" scaled="0"/>
                </a:gradFill>
                <a:latin typeface="Segoe UI"/>
              </a:endParaRPr>
            </a:p>
          </p:txBody>
        </p:sp>
        <p:sp>
          <p:nvSpPr>
            <p:cNvPr id="26" name="Rectangle 25"/>
            <p:cNvSpPr/>
            <p:nvPr/>
          </p:nvSpPr>
          <p:spPr bwMode="auto">
            <a:xfrm>
              <a:off x="2282945" y="1683700"/>
              <a:ext cx="130310" cy="82296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0" name="Group 39"/>
          <p:cNvGrpSpPr/>
          <p:nvPr/>
        </p:nvGrpSpPr>
        <p:grpSpPr>
          <a:xfrm>
            <a:off x="253031" y="4045902"/>
            <a:ext cx="2159980" cy="822960"/>
            <a:chOff x="1058800" y="4478550"/>
            <a:chExt cx="2159980" cy="822960"/>
          </a:xfrm>
        </p:grpSpPr>
        <p:sp>
          <p:nvSpPr>
            <p:cNvPr id="17" name="Rectangle 16"/>
            <p:cNvSpPr/>
            <p:nvPr/>
          </p:nvSpPr>
          <p:spPr>
            <a:xfrm>
              <a:off x="1058800" y="4478550"/>
              <a:ext cx="2103120" cy="822960"/>
            </a:xfrm>
            <a:prstGeom prst="rect">
              <a:avLst/>
            </a:prstGeom>
            <a:solidFill>
              <a:schemeClr val="tx1">
                <a:lumMod val="20000"/>
                <a:lumOff val="80000"/>
              </a:schemeClr>
            </a:solidFill>
            <a:ln w="12700" cap="flat" cmpd="sng" algn="ctr">
              <a:noFill/>
              <a:prstDash val="solid"/>
              <a:miter lim="800000"/>
            </a:ln>
            <a:effectLst/>
          </p:spPr>
          <p:txBody>
            <a:bodyPr lIns="182880" tIns="146304" rIns="182880" bIns="146304" rtlCol="0" anchor="t" anchorCtr="0"/>
            <a:lstStyle/>
            <a:p>
              <a:pPr defTabSz="932597">
                <a:lnSpc>
                  <a:spcPct val="90000"/>
                </a:lnSpc>
              </a:pPr>
              <a:r>
                <a:rPr lang="en-US" kern="0" dirty="0">
                  <a:gradFill>
                    <a:gsLst>
                      <a:gs pos="6098">
                        <a:schemeClr val="tx1"/>
                      </a:gs>
                      <a:gs pos="62000">
                        <a:schemeClr val="tx1"/>
                      </a:gs>
                    </a:gsLst>
                    <a:lin ang="5400000" scaled="0"/>
                  </a:gradFill>
                  <a:latin typeface="Segoe UI"/>
                </a:rPr>
                <a:t>Get </a:t>
              </a:r>
              <a:r>
                <a:rPr lang="en-US" kern="0" dirty="0" smtClean="0">
                  <a:gradFill>
                    <a:gsLst>
                      <a:gs pos="6098">
                        <a:schemeClr val="tx1"/>
                      </a:gs>
                      <a:gs pos="62000">
                        <a:schemeClr val="tx1"/>
                      </a:gs>
                    </a:gsLst>
                    <a:lin ang="5400000" scaled="0"/>
                  </a:gradFill>
                  <a:latin typeface="Segoe UI"/>
                </a:rPr>
                <a:t>credit history</a:t>
              </a:r>
              <a:endParaRPr lang="en-US" kern="0" dirty="0">
                <a:gradFill>
                  <a:gsLst>
                    <a:gs pos="6098">
                      <a:schemeClr val="tx1"/>
                    </a:gs>
                    <a:gs pos="62000">
                      <a:schemeClr val="tx1"/>
                    </a:gs>
                  </a:gsLst>
                  <a:lin ang="5400000" scaled="0"/>
                </a:gradFill>
                <a:latin typeface="Segoe UI"/>
              </a:endParaRPr>
            </a:p>
          </p:txBody>
        </p:sp>
        <p:sp>
          <p:nvSpPr>
            <p:cNvPr id="35" name="Rectangle 34"/>
            <p:cNvSpPr/>
            <p:nvPr/>
          </p:nvSpPr>
          <p:spPr bwMode="auto">
            <a:xfrm>
              <a:off x="3088470" y="4478550"/>
              <a:ext cx="130310" cy="82296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1" name="Rectangle 40"/>
          <p:cNvSpPr/>
          <p:nvPr/>
        </p:nvSpPr>
        <p:spPr bwMode="auto">
          <a:xfrm>
            <a:off x="0" y="1212849"/>
            <a:ext cx="253031" cy="3884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176829" y="3954464"/>
            <a:ext cx="7206610" cy="1013322"/>
          </a:xfrm>
          <a:prstGeom prst="rect">
            <a:avLst/>
          </a:prstGeom>
          <a:noFill/>
          <a:ln cap="sq">
            <a:solidFill>
              <a:schemeClr val="bg2"/>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191068" y="1616235"/>
            <a:ext cx="12037325" cy="976840"/>
          </a:xfrm>
          <a:prstGeom prst="rect">
            <a:avLst/>
          </a:prstGeom>
          <a:noFill/>
          <a:ln cap="sq">
            <a:solidFill>
              <a:schemeClr val="bg2"/>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074" name="Picture 2" descr="http://megaicons.net/static/img/icons_sizes/8/178/512/photo-video-star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313" y="2359738"/>
            <a:ext cx="680324" cy="68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892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decel="10000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0-#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fill="hold"/>
                                        <p:tgtEl>
                                          <p:spTgt spid="43"/>
                                        </p:tgtEl>
                                        <p:attrNameLst>
                                          <p:attrName>ppt_x</p:attrName>
                                        </p:attrNameLst>
                                      </p:cBhvr>
                                      <p:tavLst>
                                        <p:tav tm="0">
                                          <p:val>
                                            <p:strVal val="0-#ppt_w/2"/>
                                          </p:val>
                                        </p:tav>
                                        <p:tav tm="100000">
                                          <p:val>
                                            <p:strVal val="#ppt_x"/>
                                          </p:val>
                                        </p:tav>
                                      </p:tavLst>
                                    </p:anim>
                                    <p:anim calcmode="lin" valueType="num">
                                      <p:cBhvr additive="base">
                                        <p:cTn id="21" dur="500" fill="hold"/>
                                        <p:tgtEl>
                                          <p:spTgt spid="4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decel="10000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630" fill="hold"/>
                                        <p:tgtEl>
                                          <p:spTgt spid="38"/>
                                        </p:tgtEl>
                                        <p:attrNameLst>
                                          <p:attrName>ppt_x</p:attrName>
                                        </p:attrNameLst>
                                      </p:cBhvr>
                                      <p:tavLst>
                                        <p:tav tm="0">
                                          <p:val>
                                            <p:strVal val="0-#ppt_w/2"/>
                                          </p:val>
                                        </p:tav>
                                        <p:tav tm="100000">
                                          <p:val>
                                            <p:strVal val="#ppt_x"/>
                                          </p:val>
                                        </p:tav>
                                      </p:tavLst>
                                    </p:anim>
                                    <p:anim calcmode="lin" valueType="num">
                                      <p:cBhvr additive="base">
                                        <p:cTn id="26" dur="63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1630"/>
                            </p:stCondLst>
                            <p:childTnLst>
                              <p:par>
                                <p:cTn id="28" presetID="21" presetClass="entr" presetSubtype="1"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heel(1)">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decel="10000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0-#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8" decel="10000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0-#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par>
                                <p:cTn id="46" presetID="2" presetClass="entr" presetSubtype="8" decel="10000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0-#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childTnLst>
                          </p:cTn>
                        </p:par>
                        <p:par>
                          <p:cTn id="50" fill="hold">
                            <p:stCondLst>
                              <p:cond delay="1000"/>
                            </p:stCondLst>
                            <p:childTnLst>
                              <p:par>
                                <p:cTn id="51" presetID="2" presetClass="entr" presetSubtype="8"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630" fill="hold"/>
                                        <p:tgtEl>
                                          <p:spTgt spid="14"/>
                                        </p:tgtEl>
                                        <p:attrNameLst>
                                          <p:attrName>ppt_x</p:attrName>
                                        </p:attrNameLst>
                                      </p:cBhvr>
                                      <p:tavLst>
                                        <p:tav tm="0">
                                          <p:val>
                                            <p:strVal val="0-#ppt_w/2"/>
                                          </p:val>
                                        </p:tav>
                                        <p:tav tm="100000">
                                          <p:val>
                                            <p:strVal val="#ppt_x"/>
                                          </p:val>
                                        </p:tav>
                                      </p:tavLst>
                                    </p:anim>
                                    <p:anim calcmode="lin" valueType="num">
                                      <p:cBhvr additive="base">
                                        <p:cTn id="54" dur="630" fill="hold"/>
                                        <p:tgtEl>
                                          <p:spTgt spid="14"/>
                                        </p:tgtEl>
                                        <p:attrNameLst>
                                          <p:attrName>ppt_y</p:attrName>
                                        </p:attrNameLst>
                                      </p:cBhvr>
                                      <p:tavLst>
                                        <p:tav tm="0">
                                          <p:val>
                                            <p:strVal val="#ppt_y"/>
                                          </p:val>
                                        </p:tav>
                                        <p:tav tm="100000">
                                          <p:val>
                                            <p:strVal val="#ppt_y"/>
                                          </p:val>
                                        </p:tav>
                                      </p:tavLst>
                                    </p:anim>
                                  </p:childTnLst>
                                </p:cTn>
                              </p:par>
                            </p:childTnLst>
                          </p:cTn>
                        </p:par>
                        <p:par>
                          <p:cTn id="55" fill="hold">
                            <p:stCondLst>
                              <p:cond delay="1630"/>
                            </p:stCondLst>
                            <p:childTnLst>
                              <p:par>
                                <p:cTn id="56" presetID="1" presetClass="entr" presetSubtype="0" fill="hold" nodeType="afterEffect">
                                  <p:stCondLst>
                                    <p:cond delay="0"/>
                                  </p:stCondLst>
                                  <p:childTnLst>
                                    <p:set>
                                      <p:cBhvr>
                                        <p:cTn id="57" dur="1" fill="hold">
                                          <p:stCondLst>
                                            <p:cond delay="0"/>
                                          </p:stCondLst>
                                        </p:cTn>
                                        <p:tgtEl>
                                          <p:spTgt spid="307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300"/>
                                        <p:tgtEl>
                                          <p:spTgt spid="16"/>
                                        </p:tgtEl>
                                      </p:cBhvr>
                                    </p:animEffect>
                                  </p:childTnLst>
                                </p:cTn>
                              </p:par>
                            </p:childTnLst>
                          </p:cTn>
                        </p:par>
                        <p:par>
                          <p:cTn id="63" fill="hold">
                            <p:stCondLst>
                              <p:cond delay="300"/>
                            </p:stCondLst>
                            <p:childTnLst>
                              <p:par>
                                <p:cTn id="64" presetID="22" presetClass="entr" presetSubtype="4"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300"/>
                                        <p:tgtEl>
                                          <p:spTgt spid="24"/>
                                        </p:tgtEl>
                                      </p:cBhvr>
                                    </p:animEffect>
                                  </p:childTnLst>
                                </p:cTn>
                              </p:par>
                            </p:childTnLst>
                          </p:cTn>
                        </p:par>
                        <p:par>
                          <p:cTn id="67" fill="hold">
                            <p:stCondLst>
                              <p:cond delay="600"/>
                            </p:stCondLst>
                            <p:childTnLst>
                              <p:par>
                                <p:cTn id="68" presetID="2" presetClass="entr" presetSubtype="8" decel="100000"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750" fill="hold"/>
                                        <p:tgtEl>
                                          <p:spTgt spid="25"/>
                                        </p:tgtEl>
                                        <p:attrNameLst>
                                          <p:attrName>ppt_x</p:attrName>
                                        </p:attrNameLst>
                                      </p:cBhvr>
                                      <p:tavLst>
                                        <p:tav tm="0">
                                          <p:val>
                                            <p:strVal val="0-#ppt_w/2"/>
                                          </p:val>
                                        </p:tav>
                                        <p:tav tm="100000">
                                          <p:val>
                                            <p:strVal val="#ppt_x"/>
                                          </p:val>
                                        </p:tav>
                                      </p:tavLst>
                                    </p:anim>
                                    <p:anim calcmode="lin" valueType="num">
                                      <p:cBhvr additive="base">
                                        <p:cTn id="71" dur="750" fill="hold"/>
                                        <p:tgtEl>
                                          <p:spTgt spid="25"/>
                                        </p:tgtEl>
                                        <p:attrNameLst>
                                          <p:attrName>ppt_y</p:attrName>
                                        </p:attrNameLst>
                                      </p:cBhvr>
                                      <p:tavLst>
                                        <p:tav tm="0">
                                          <p:val>
                                            <p:strVal val="#ppt_y"/>
                                          </p:val>
                                        </p:tav>
                                        <p:tav tm="100000">
                                          <p:val>
                                            <p:strVal val="#ppt_y"/>
                                          </p:val>
                                        </p:tav>
                                      </p:tavLst>
                                    </p:anim>
                                  </p:childTnLst>
                                </p:cTn>
                              </p:par>
                            </p:childTnLst>
                          </p:cTn>
                        </p:par>
                        <p:par>
                          <p:cTn id="72" fill="hold">
                            <p:stCondLst>
                              <p:cond delay="1350"/>
                            </p:stCondLst>
                            <p:childTnLst>
                              <p:par>
                                <p:cTn id="73" presetID="2" presetClass="entr" presetSubtype="8" decel="100000"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750" fill="hold"/>
                                        <p:tgtEl>
                                          <p:spTgt spid="15"/>
                                        </p:tgtEl>
                                        <p:attrNameLst>
                                          <p:attrName>ppt_x</p:attrName>
                                        </p:attrNameLst>
                                      </p:cBhvr>
                                      <p:tavLst>
                                        <p:tav tm="0">
                                          <p:val>
                                            <p:strVal val="0-#ppt_w/2"/>
                                          </p:val>
                                        </p:tav>
                                        <p:tav tm="100000">
                                          <p:val>
                                            <p:strVal val="#ppt_x"/>
                                          </p:val>
                                        </p:tav>
                                      </p:tavLst>
                                    </p:anim>
                                    <p:anim calcmode="lin" valueType="num">
                                      <p:cBhvr additive="base">
                                        <p:cTn id="76" dur="750" fill="hold"/>
                                        <p:tgtEl>
                                          <p:spTgt spid="15"/>
                                        </p:tgtEl>
                                        <p:attrNameLst>
                                          <p:attrName>ppt_y</p:attrName>
                                        </p:attrNameLst>
                                      </p:cBhvr>
                                      <p:tavLst>
                                        <p:tav tm="0">
                                          <p:val>
                                            <p:strVal val="#ppt_y"/>
                                          </p:val>
                                        </p:tav>
                                        <p:tav tm="100000">
                                          <p:val>
                                            <p:strVal val="#ppt_y"/>
                                          </p:val>
                                        </p:tav>
                                      </p:tavLst>
                                    </p:anim>
                                  </p:childTnLst>
                                </p:cTn>
                              </p:par>
                              <p:par>
                                <p:cTn id="77" presetID="2" presetClass="entr" presetSubtype="8" decel="10000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750" fill="hold"/>
                                        <p:tgtEl>
                                          <p:spTgt spid="31"/>
                                        </p:tgtEl>
                                        <p:attrNameLst>
                                          <p:attrName>ppt_x</p:attrName>
                                        </p:attrNameLst>
                                      </p:cBhvr>
                                      <p:tavLst>
                                        <p:tav tm="0">
                                          <p:val>
                                            <p:strVal val="0-#ppt_w/2"/>
                                          </p:val>
                                        </p:tav>
                                        <p:tav tm="100000">
                                          <p:val>
                                            <p:strVal val="#ppt_x"/>
                                          </p:val>
                                        </p:tav>
                                      </p:tavLst>
                                    </p:anim>
                                    <p:anim calcmode="lin" valueType="num">
                                      <p:cBhvr additive="base">
                                        <p:cTn id="80" dur="750" fill="hold"/>
                                        <p:tgtEl>
                                          <p:spTgt spid="31"/>
                                        </p:tgtEl>
                                        <p:attrNameLst>
                                          <p:attrName>ppt_y</p:attrName>
                                        </p:attrNameLst>
                                      </p:cBhvr>
                                      <p:tavLst>
                                        <p:tav tm="0">
                                          <p:val>
                                            <p:strVal val="#ppt_y"/>
                                          </p:val>
                                        </p:tav>
                                        <p:tav tm="100000">
                                          <p:val>
                                            <p:strVal val="#ppt_y"/>
                                          </p:val>
                                        </p:tav>
                                      </p:tavLst>
                                    </p:anim>
                                  </p:childTnLst>
                                </p:cTn>
                              </p:par>
                            </p:childTnLst>
                          </p:cTn>
                        </p:par>
                        <p:par>
                          <p:cTn id="81" fill="hold">
                            <p:stCondLst>
                              <p:cond delay="2100"/>
                            </p:stCondLst>
                            <p:childTnLst>
                              <p:par>
                                <p:cTn id="82" presetID="2" presetClass="entr" presetSubtype="8" decel="10000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additive="base">
                                        <p:cTn id="84" dur="750" fill="hold"/>
                                        <p:tgtEl>
                                          <p:spTgt spid="34"/>
                                        </p:tgtEl>
                                        <p:attrNameLst>
                                          <p:attrName>ppt_x</p:attrName>
                                        </p:attrNameLst>
                                      </p:cBhvr>
                                      <p:tavLst>
                                        <p:tav tm="0">
                                          <p:val>
                                            <p:strVal val="0-#ppt_w/2"/>
                                          </p:val>
                                        </p:tav>
                                        <p:tav tm="100000">
                                          <p:val>
                                            <p:strVal val="#ppt_x"/>
                                          </p:val>
                                        </p:tav>
                                      </p:tavLst>
                                    </p:anim>
                                    <p:anim calcmode="lin" valueType="num">
                                      <p:cBhvr additive="base">
                                        <p:cTn id="85" dur="750" fill="hold"/>
                                        <p:tgtEl>
                                          <p:spTgt spid="34"/>
                                        </p:tgtEl>
                                        <p:attrNameLst>
                                          <p:attrName>ppt_y</p:attrName>
                                        </p:attrNameLst>
                                      </p:cBhvr>
                                      <p:tavLst>
                                        <p:tav tm="0">
                                          <p:val>
                                            <p:strVal val="#ppt_y"/>
                                          </p:val>
                                        </p:tav>
                                        <p:tav tm="100000">
                                          <p:val>
                                            <p:strVal val="#ppt_y"/>
                                          </p:val>
                                        </p:tav>
                                      </p:tavLst>
                                    </p:anim>
                                  </p:childTnLst>
                                </p:cTn>
                              </p:par>
                            </p:childTnLst>
                          </p:cTn>
                        </p:par>
                        <p:par>
                          <p:cTn id="86" fill="hold">
                            <p:stCondLst>
                              <p:cond delay="2850"/>
                            </p:stCondLst>
                            <p:childTnLst>
                              <p:par>
                                <p:cTn id="87" presetID="21" presetClass="entr" presetSubtype="1"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heel(1)">
                                      <p:cBhvr>
                                        <p:cTn id="89" dur="500"/>
                                        <p:tgtEl>
                                          <p:spTgt spid="4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1">
                                            <p:txEl>
                                              <p:pRg st="0" end="0"/>
                                            </p:txEl>
                                          </p:spTgt>
                                        </p:tgtEl>
                                        <p:attrNameLst>
                                          <p:attrName>style.visibility</p:attrName>
                                        </p:attrNameLst>
                                      </p:cBhvr>
                                      <p:to>
                                        <p:strVal val="visible"/>
                                      </p:to>
                                    </p:set>
                                    <p:animEffect transition="in" filter="fade">
                                      <p:cBhvr>
                                        <p:cTn id="94" dur="500"/>
                                        <p:tgtEl>
                                          <p:spTgt spid="21">
                                            <p:txEl>
                                              <p:pRg st="0" end="0"/>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21">
                                            <p:txEl>
                                              <p:pRg st="1" end="1"/>
                                            </p:txEl>
                                          </p:spTgt>
                                        </p:tgtEl>
                                        <p:attrNameLst>
                                          <p:attrName>style.visibility</p:attrName>
                                        </p:attrNameLst>
                                      </p:cBhvr>
                                      <p:to>
                                        <p:strVal val="visible"/>
                                      </p:to>
                                    </p:set>
                                    <p:animEffect transition="in" filter="fade">
                                      <p:cBhvr>
                                        <p:cTn id="97"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46" grpId="0" animBg="1"/>
      <p:bldP spid="49" grpId="0" animBg="1"/>
    </p:bldLst>
  </p:timing>
</p:sld>
</file>

<file path=ppt/theme/theme1.xml><?xml version="1.0" encoding="utf-8"?>
<a:theme xmlns:a="http://schemas.openxmlformats.org/drawingml/2006/main" name="5-30632 Integrate 20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ptx.potx" id="{00044242-9BD3-40BC-A7D8-975547B154D0}" vid="{6E2AB5D0-CEF8-4E0A-946E-8451E9653152}"/>
    </a:ext>
  </a:extLst>
</a:theme>
</file>

<file path=ppt/theme/theme2.xml><?xml version="1.0" encoding="utf-8"?>
<a:theme xmlns:a="http://schemas.openxmlformats.org/drawingml/2006/main" name="1_5-30632 Integrate 20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ntegrate_2014_Template.potx" id="{1E3AFDD3-F273-4D44-B801-643835DD7F03}" vid="{0F14B8B5-DD72-4FFA-B915-A4503767D8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themeOverride>
</file>

<file path=ppt/theme/themeOverride2.xml><?xml version="1.0" encoding="utf-8"?>
<a:themeOverride xmlns:a="http://schemas.openxmlformats.org/drawingml/2006/main">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themeOverride>
</file>

<file path=ppt/theme/themeOverride3.xml><?xml version="1.0" encoding="utf-8"?>
<a:themeOverride xmlns:a="http://schemas.openxmlformats.org/drawingml/2006/main">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themeOverride>
</file>

<file path=ppt/theme/themeOverride4.xml><?xml version="1.0" encoding="utf-8"?>
<a:themeOverride xmlns:a="http://schemas.openxmlformats.org/drawingml/2006/main">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themeOverride>
</file>

<file path=ppt/theme/themeOverride5.xml><?xml version="1.0" encoding="utf-8"?>
<a:themeOverride xmlns:a="http://schemas.openxmlformats.org/drawingml/2006/main">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themeOverride>
</file>

<file path=ppt/theme/themeOverride6.xml><?xml version="1.0" encoding="utf-8"?>
<a:themeOverride xmlns:a="http://schemas.openxmlformats.org/drawingml/2006/main">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themeOverride>
</file>

<file path=ppt/theme/themeOverride7.xml><?xml version="1.0" encoding="utf-8"?>
<a:themeOverride xmlns:a="http://schemas.openxmlformats.org/drawingml/2006/main">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30" ma:contentTypeDescription="" ma:contentTypeScope="" ma:versionID="471ee07b1aea19278f8cd6978faf492f">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10ff302c8a1f04ec99a7b1e994ec1e4"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4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15</Value>
      <Value>102</Value>
    </TaxCatchAll>
    <Event_x0020_End_x0020_Date xmlns="e36bfbf9-5e42-489c-a259-4c54eb22cb57">2014-12-05T08:00:00+00:00</Event_x0020_End_x0020_Date>
    <Event_x0020_Start_x0020_Date xmlns="e36bfbf9-5e42-489c-a259-4c54eb22cb57">2014-12-03T08:00:00+00:00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 xsi:nil="true"/>
    <Presentation_x0020_Date xmlns="e36bfbf9-5e42-489c-a259-4c54eb22cb57" xsi:nil="tru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Microsoft Redmond Campus</TermName>
          <TermId xmlns="http://schemas.microsoft.com/office/infopath/2007/PartnerControls">3cd96142-cb30-40de-9c66-cd17f1bb8ca1</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1CBF09-CED9-4C54-85D9-609719CF3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230e9df3-be65-4c73-a93b-d1236ebd677e"/>
    <ds:schemaRef ds:uri="http://purl.org/dc/terms/"/>
    <ds:schemaRef ds:uri="http://schemas.microsoft.com/office/2006/documentManagement/types"/>
    <ds:schemaRef ds:uri="http://purl.org/dc/dcmitype/"/>
    <ds:schemaRef ds:uri="http://schemas.microsoft.com/office/infopath/2007/PartnerControls"/>
    <ds:schemaRef ds:uri="e36bfbf9-5e42-489c-a259-4c54eb22cb57"/>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8864</TotalTime>
  <Words>3563</Words>
  <Application>Microsoft Office PowerPoint</Application>
  <PresentationFormat>Custom</PresentationFormat>
  <Paragraphs>345</Paragraphs>
  <Slides>28</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Brush Script MT</vt:lpstr>
      <vt:lpstr>Calibri</vt:lpstr>
      <vt:lpstr>Segoe Pro Light</vt:lpstr>
      <vt:lpstr>Segoe UI</vt:lpstr>
      <vt:lpstr>Segoe UI Light</vt:lpstr>
      <vt:lpstr>Segoe UI Semibold</vt:lpstr>
      <vt:lpstr>Segoe UI Symbol</vt:lpstr>
      <vt:lpstr>Wingdings</vt:lpstr>
      <vt:lpstr>5-30632 Integrate 2014 Speaker PPT Template</vt:lpstr>
      <vt:lpstr>1_5-30632 Integrate 2014 Speaker PPT Template</vt:lpstr>
      <vt:lpstr>PowerPoint Presentation</vt:lpstr>
      <vt:lpstr>PowerPoint Presentation</vt:lpstr>
      <vt:lpstr>So, what is a Business Process? </vt:lpstr>
      <vt:lpstr>So, what is a Business Process?</vt:lpstr>
      <vt:lpstr>2000</vt:lpstr>
      <vt:lpstr>2020</vt:lpstr>
      <vt:lpstr>Business Process Management  </vt:lpstr>
      <vt:lpstr>Approval workflow</vt:lpstr>
      <vt:lpstr>Common workflow (Sub workflow)</vt:lpstr>
      <vt:lpstr>Sequential Convoy </vt:lpstr>
      <vt:lpstr>Parallel Convoy</vt:lpstr>
      <vt:lpstr>Scatter-Gather</vt:lpstr>
      <vt:lpstr>BPM key tenets</vt:lpstr>
      <vt:lpstr>Putting it together</vt:lpstr>
      <vt:lpstr>Workflow Engine</vt:lpstr>
      <vt:lpstr>Demo</vt:lpstr>
      <vt:lpstr>What you just saw…</vt:lpstr>
      <vt:lpstr>Let’s look under the hood…</vt:lpstr>
      <vt:lpstr>Let’s look under the hood…</vt:lpstr>
      <vt:lpstr>PowerPoint Presentation</vt:lpstr>
      <vt:lpstr>Building triggers and actions</vt:lpstr>
      <vt:lpstr>Recap – Key Concepts</vt:lpstr>
      <vt:lpstr>Recap – Key Concepts</vt:lpstr>
      <vt:lpstr>Recap – Key Concepts</vt:lpstr>
      <vt:lpstr>Wrapping up…</vt:lpstr>
      <vt:lpstr>Wrapping up…</vt:lpstr>
      <vt:lpstr>Thank you</vt:lpstr>
      <vt:lpstr>PowerPoint Presentation</vt:lpstr>
    </vt:vector>
  </TitlesOfParts>
  <Manager>&lt;Speech writer name goes here&gt;</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Integrate 2014</dc:subject>
  <dc:creator>[Speaker Name Here]</dc:creator>
  <cp:keywords/>
  <dc:description>Template: Zach LaMance, Silver Fox Prod
Formatting: 
Audience Type:
Event Dates: December 3–5
Event Location: Redmond, WA</dc:description>
  <cp:lastModifiedBy>Saravana Kumar</cp:lastModifiedBy>
  <cp:revision>210</cp:revision>
  <dcterms:created xsi:type="dcterms:W3CDTF">2014-07-07T22:02:37Z</dcterms:created>
  <dcterms:modified xsi:type="dcterms:W3CDTF">2014-12-10T20:41:59Z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15;#Microsoft Conference Center|9ee5e79d-18a6-44c6-bfde-7021198eb4fc</vt:lpwstr>
  </property>
  <property fmtid="{D5CDD505-2E9C-101B-9397-08002B2CF9AE}" pid="7" name="Track">
    <vt:lpwstr/>
  </property>
  <property fmtid="{D5CDD505-2E9C-101B-9397-08002B2CF9AE}" pid="8" name="Event Location">
    <vt:lpwstr>102;#Microsoft Redmond Campus|3cd96142-cb30-40de-9c66-cd17f1bb8ca1</vt:lpwstr>
  </property>
  <property fmtid="{D5CDD505-2E9C-101B-9397-08002B2CF9AE}" pid="9" name="Campaign">
    <vt:lpwstr/>
  </property>
  <property fmtid="{D5CDD505-2E9C-101B-9397-08002B2CF9AE}" pid="10" name="Audience1">
    <vt:lpwstr/>
  </property>
  <property fmtid="{D5CDD505-2E9C-101B-9397-08002B2CF9AE}" pid="11" name="Event Name">
    <vt:lpwstr/>
  </property>
  <property fmtid="{D5CDD505-2E9C-101B-9397-08002B2CF9AE}" pid="12" name="TaxKeyword">
    <vt:lpwstr/>
  </property>
</Properties>
</file>