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7" r:id="rId4"/>
    <p:sldMasterId id="2147484039" r:id="rId5"/>
  </p:sldMasterIdLst>
  <p:notesMasterIdLst>
    <p:notesMasterId r:id="rId19"/>
  </p:notesMasterIdLst>
  <p:handoutMasterIdLst>
    <p:handoutMasterId r:id="rId20"/>
  </p:handoutMasterIdLst>
  <p:sldIdLst>
    <p:sldId id="477" r:id="rId6"/>
    <p:sldId id="488" r:id="rId7"/>
    <p:sldId id="478" r:id="rId8"/>
    <p:sldId id="489" r:id="rId9"/>
    <p:sldId id="493" r:id="rId10"/>
    <p:sldId id="491" r:id="rId11"/>
    <p:sldId id="490" r:id="rId12"/>
    <p:sldId id="492" r:id="rId13"/>
    <p:sldId id="482" r:id="rId14"/>
    <p:sldId id="340" r:id="rId15"/>
    <p:sldId id="494" r:id="rId16"/>
    <p:sldId id="484" r:id="rId17"/>
    <p:sldId id="35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778FBD38-0335-4CC2-9B12-B1C40F837370}">
          <p14:sldIdLst>
            <p14:sldId id="477"/>
            <p14:sldId id="488"/>
            <p14:sldId id="478"/>
            <p14:sldId id="489"/>
            <p14:sldId id="493"/>
            <p14:sldId id="491"/>
            <p14:sldId id="490"/>
            <p14:sldId id="492"/>
            <p14:sldId id="482"/>
            <p14:sldId id="340"/>
            <p14:sldId id="494"/>
            <p14:sldId id="484"/>
            <p14:sldId id="35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257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ijn.degrieck@codit.fr" initials="s" lastIdx="2" clrIdx="0">
    <p:extLst>
      <p:ext uri="{19B8F6BF-5375-455C-9EA6-DF929625EA0E}">
        <p15:presenceInfo xmlns:p15="http://schemas.microsoft.com/office/powerpoint/2012/main" userId="ae53a0bf4945285b" providerId="Windows Live"/>
      </p:ext>
    </p:extLst>
  </p:cmAuthor>
  <p:cmAuthor id="2" name="Sophie Smeets" initials="SS" lastIdx="21" clrIdx="1">
    <p:extLst>
      <p:ext uri="{19B8F6BF-5375-455C-9EA6-DF929625EA0E}">
        <p15:presenceInfo xmlns:p15="http://schemas.microsoft.com/office/powerpoint/2012/main" userId="Sophie Smeets" providerId="None"/>
      </p:ext>
    </p:extLst>
  </p:cmAuthor>
  <p:cmAuthor id="3" name="Stijn" initials="S" lastIdx="16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D3"/>
    <a:srgbClr val="80CC00"/>
    <a:srgbClr val="2B2C27"/>
    <a:srgbClr val="C0CC00"/>
    <a:srgbClr val="BFBFBF"/>
    <a:srgbClr val="FFFFFF"/>
    <a:srgbClr val="589A04"/>
    <a:srgbClr val="60A905"/>
    <a:srgbClr val="508B0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5" autoAdjust="0"/>
    <p:restoredTop sz="94343" autoAdjust="0"/>
  </p:normalViewPr>
  <p:slideViewPr>
    <p:cSldViewPr snapToGrid="0">
      <p:cViewPr varScale="1">
        <p:scale>
          <a:sx n="102" d="100"/>
          <a:sy n="102" d="100"/>
        </p:scale>
        <p:origin x="138" y="426"/>
      </p:cViewPr>
      <p:guideLst>
        <p:guide orient="horz" pos="2069"/>
        <p:guide pos="2570"/>
      </p:guideLst>
    </p:cSldViewPr>
  </p:slideViewPr>
  <p:outlineViewPr>
    <p:cViewPr>
      <p:scale>
        <a:sx n="33" d="100"/>
        <a:sy n="33" d="100"/>
      </p:scale>
      <p:origin x="36" y="21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1CFC4-D863-8C4F-A7C8-23B82AC551F6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D58E49-6392-0A4C-B14F-9DA97E1CD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4729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457A4-AE58-44C7-9387-D2D184BECA68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14ACF-EB9B-4C03-BBAD-DE41FA4AC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886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14ACF-EB9B-4C03-BBAD-DE41FA4AC3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8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C1B82-2270-4E71-8862-BAA6FE38CE72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77766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E80A3-13A3-45C6-81DF-91217FB48F68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048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E80A3-13A3-45C6-81DF-91217FB48F68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452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3.bin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4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267203" y="3091041"/>
            <a:ext cx="7924796" cy="1265059"/>
          </a:xfrm>
          <a:prstGeom prst="rect">
            <a:avLst/>
          </a:prstGeom>
          <a:solidFill>
            <a:srgbClr val="07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68802" y="3104281"/>
            <a:ext cx="7823199" cy="496713"/>
          </a:xfrm>
        </p:spPr>
        <p:txBody>
          <a:bodyPr>
            <a:noAutofit/>
          </a:bodyPr>
          <a:lstStyle>
            <a:lvl1pPr algn="l">
              <a:defRPr sz="3733" b="0" i="0">
                <a:solidFill>
                  <a:schemeClr val="bg1"/>
                </a:solidFill>
                <a:effectLst/>
                <a:latin typeface="Corbel"/>
                <a:cs typeface="Corbe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68802" y="3600994"/>
            <a:ext cx="7823199" cy="375349"/>
          </a:xfrm>
        </p:spPr>
        <p:txBody>
          <a:bodyPr wrap="square" anchor="ctr" anchorCtr="0">
            <a:noAutofit/>
          </a:bodyPr>
          <a:lstStyle>
            <a:lvl1pPr marL="0" indent="0" algn="l">
              <a:buNone/>
              <a:defRPr sz="2667">
                <a:solidFill>
                  <a:schemeClr val="bg1"/>
                </a:solidFill>
                <a:effectLst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4368801" y="3976343"/>
            <a:ext cx="6604000" cy="349960"/>
          </a:xfrm>
        </p:spPr>
        <p:txBody>
          <a:bodyPr anchor="ctr" anchorCtr="0">
            <a:noAutofit/>
          </a:bodyPr>
          <a:lstStyle>
            <a:lvl1pPr marL="0" indent="0" algn="l" defTabSz="609585" rtl="0" eaLnBrk="1" latinLnBrk="0" hangingPunct="1">
              <a:spcBef>
                <a:spcPct val="20000"/>
              </a:spcBef>
              <a:buFont typeface="Arial"/>
              <a:buNone/>
              <a:defRPr lang="en-US" sz="2400" kern="1200" dirty="0" smtClean="0">
                <a:solidFill>
                  <a:schemeClr val="bg1"/>
                </a:solidFill>
                <a:effectLst/>
                <a:latin typeface="Corbel"/>
                <a:ea typeface="+mn-ea"/>
                <a:cs typeface="+mn-cs"/>
              </a:defRPr>
            </a:lvl1pPr>
          </a:lstStyle>
          <a:p>
            <a:pPr lvl="0"/>
            <a:r>
              <a:rPr lang="nl-BE" dirty="0" smtClean="0"/>
              <a:t>Click to edit name presenter</a:t>
            </a:r>
            <a:endParaRPr lang="en-US" dirty="0"/>
          </a:p>
        </p:txBody>
      </p:sp>
      <p:pic>
        <p:nvPicPr>
          <p:cNvPr id="4" name="Picture 3" descr="Codit_Black-Cyaan+baseline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67" y="3081701"/>
            <a:ext cx="2829475" cy="13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96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ALTERNATIVE 3">
    <p:bg>
      <p:bgPr>
        <a:gradFill flip="none" rotWithShape="1">
          <a:gsLst>
            <a:gs pos="0">
              <a:schemeClr val="accent5"/>
            </a:gs>
            <a:gs pos="100000">
              <a:schemeClr val="accent4"/>
            </a:gs>
          </a:gsLst>
          <a:lin ang="11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210733" y="6393683"/>
            <a:ext cx="10574867" cy="255919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 dirty="0">
              <a:solidFill>
                <a:prstClr val="white"/>
              </a:solidFill>
              <a:latin typeface="Corbel"/>
            </a:endParaRPr>
          </a:p>
        </p:txBody>
      </p:sp>
      <p:pic>
        <p:nvPicPr>
          <p:cNvPr id="9" name="Picture 8" descr="iStock_000009240078Medium.jpg"/>
          <p:cNvPicPr>
            <a:picLocks noChangeAspect="1"/>
          </p:cNvPicPr>
          <p:nvPr userDrawn="1"/>
        </p:nvPicPr>
        <p:blipFill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12000" y="0"/>
            <a:ext cx="5080000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23333" y="2814640"/>
            <a:ext cx="6688667" cy="614361"/>
          </a:xfrm>
        </p:spPr>
        <p:txBody>
          <a:bodyPr>
            <a:noAutofit/>
          </a:bodyPr>
          <a:lstStyle>
            <a:lvl1pPr algn="l">
              <a:defRPr sz="4267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BE" dirty="0" smtClean="0"/>
              <a:t>Add a chapter title here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23333" y="3429000"/>
            <a:ext cx="6688667" cy="508000"/>
          </a:xfrm>
        </p:spPr>
        <p:txBody>
          <a:bodyPr anchor="t" anchorCtr="0">
            <a:noAutofit/>
          </a:bodyPr>
          <a:lstStyle>
            <a:lvl1pPr>
              <a:buNone/>
              <a:defRPr sz="2667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l-BE" dirty="0" smtClean="0"/>
              <a:t>Add a chapter subtitle here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0735" y="6393683"/>
            <a:ext cx="9457765" cy="244629"/>
          </a:xfrm>
        </p:spPr>
        <p:txBody>
          <a:bodyPr/>
          <a:lstStyle>
            <a:lvl1pPr algn="l">
              <a:defRPr sz="1400" cap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Codit presentation for Unifeeder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68667" y="6393683"/>
            <a:ext cx="423333" cy="244629"/>
          </a:xfrm>
        </p:spPr>
        <p:txBody>
          <a:bodyPr/>
          <a:lstStyle>
            <a:lvl1pPr algn="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3E37A588-B1BA-6340-A881-9162022463E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FOOTER_WHITE_BLUE_Codit_Black-Cyaan.png"/>
          <p:cNvPicPr>
            <a:picLocks noChangeAspect="1"/>
          </p:cNvPicPr>
          <p:nvPr userDrawn="1"/>
        </p:nvPicPr>
        <p:blipFill>
          <a:blip r:embed="rId3"/>
          <a:srcRect l="11290" t="19620" r="9355" b="19620"/>
          <a:stretch>
            <a:fillRect/>
          </a:stretch>
        </p:blipFill>
        <p:spPr>
          <a:xfrm>
            <a:off x="404280" y="6365075"/>
            <a:ext cx="764120" cy="29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4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 userDrawn="1"/>
        </p:nvSpPr>
        <p:spPr>
          <a:xfrm>
            <a:off x="4768107" y="1900317"/>
            <a:ext cx="1190344" cy="34488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7" tIns="60953" rIns="121907" bIns="60953" rtlCol="0" anchor="ctr"/>
          <a:lstStyle/>
          <a:p>
            <a:pPr algn="ctr"/>
            <a:endParaRPr lang="nl-BE" sz="2400"/>
          </a:p>
        </p:txBody>
      </p:sp>
      <p:sp>
        <p:nvSpPr>
          <p:cNvPr id="33" name="Rectangle 32"/>
          <p:cNvSpPr/>
          <p:nvPr userDrawn="1"/>
        </p:nvSpPr>
        <p:spPr>
          <a:xfrm>
            <a:off x="214673" y="1892829"/>
            <a:ext cx="1128019" cy="3437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7" tIns="60953" rIns="121907" bIns="60953" rtlCol="0" anchor="ctr"/>
          <a:lstStyle/>
          <a:p>
            <a:pPr algn="ctr"/>
            <a:endParaRPr lang="nl-BE" sz="2400"/>
          </a:p>
        </p:txBody>
      </p:sp>
      <p:sp>
        <p:nvSpPr>
          <p:cNvPr id="31" name="Rectangle 30"/>
          <p:cNvSpPr/>
          <p:nvPr userDrawn="1"/>
        </p:nvSpPr>
        <p:spPr>
          <a:xfrm>
            <a:off x="202727" y="1911587"/>
            <a:ext cx="1190344" cy="34488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7" tIns="60953" rIns="121907" bIns="60953" rtlCol="0" anchor="ctr"/>
          <a:lstStyle/>
          <a:p>
            <a:pPr algn="ctr"/>
            <a:endParaRPr lang="nl-BE" sz="2400"/>
          </a:p>
        </p:txBody>
      </p:sp>
      <p:sp>
        <p:nvSpPr>
          <p:cNvPr id="27" name="Rectangle 26"/>
          <p:cNvSpPr/>
          <p:nvPr userDrawn="1"/>
        </p:nvSpPr>
        <p:spPr>
          <a:xfrm>
            <a:off x="143339" y="5253203"/>
            <a:ext cx="6069935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7" tIns="60953" rIns="121907" bIns="60953" rtlCol="0" anchor="ctr"/>
          <a:lstStyle/>
          <a:p>
            <a:pPr algn="ctr"/>
            <a:endParaRPr lang="nl-BE" sz="2400"/>
          </a:p>
        </p:txBody>
      </p:sp>
      <p:sp>
        <p:nvSpPr>
          <p:cNvPr id="28" name="Rectangle 27"/>
          <p:cNvSpPr/>
          <p:nvPr userDrawn="1"/>
        </p:nvSpPr>
        <p:spPr>
          <a:xfrm>
            <a:off x="143339" y="0"/>
            <a:ext cx="6069935" cy="1988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7" tIns="60953" rIns="121907" bIns="60953" rtlCol="0" anchor="ctr"/>
          <a:lstStyle/>
          <a:p>
            <a:pPr algn="ctr"/>
            <a:endParaRPr lang="nl-BE" sz="2400"/>
          </a:p>
        </p:txBody>
      </p:sp>
      <p:sp>
        <p:nvSpPr>
          <p:cNvPr id="24" name="Rectangle 23"/>
          <p:cNvSpPr/>
          <p:nvPr userDrawn="1"/>
        </p:nvSpPr>
        <p:spPr>
          <a:xfrm>
            <a:off x="5850492" y="1796820"/>
            <a:ext cx="362781" cy="3640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7" tIns="60953" rIns="121907" bIns="60953" rtlCol="0" anchor="ctr"/>
          <a:lstStyle/>
          <a:p>
            <a:pPr algn="ctr"/>
            <a:endParaRPr lang="nl-BE" sz="2400"/>
          </a:p>
        </p:txBody>
      </p:sp>
      <p:sp>
        <p:nvSpPr>
          <p:cNvPr id="29" name="Rectangle 28"/>
          <p:cNvSpPr/>
          <p:nvPr userDrawn="1"/>
        </p:nvSpPr>
        <p:spPr>
          <a:xfrm>
            <a:off x="182754" y="2948948"/>
            <a:ext cx="6069935" cy="192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7" tIns="60953" rIns="121907" bIns="60953" rtlCol="0" anchor="ctr"/>
          <a:lstStyle/>
          <a:p>
            <a:pPr algn="ctr"/>
            <a:endParaRPr lang="nl-BE" sz="2400"/>
          </a:p>
        </p:txBody>
      </p:sp>
      <p:sp>
        <p:nvSpPr>
          <p:cNvPr id="30" name="Rectangle 29"/>
          <p:cNvSpPr/>
          <p:nvPr userDrawn="1"/>
        </p:nvSpPr>
        <p:spPr>
          <a:xfrm>
            <a:off x="152349" y="4101076"/>
            <a:ext cx="6069935" cy="192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7" tIns="60953" rIns="121907" bIns="60953" rtlCol="0" anchor="ctr"/>
          <a:lstStyle/>
          <a:p>
            <a:pPr algn="ctr"/>
            <a:endParaRPr lang="nl-BE" sz="240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43340" y="192024"/>
            <a:ext cx="9313035" cy="32782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1867" baseline="0">
                <a:solidFill>
                  <a:schemeClr val="tx1"/>
                </a:solidFill>
                <a:latin typeface="Segoe UI Semibold" pitchFamily="34" charset="0"/>
              </a:defRPr>
            </a:lvl1pPr>
          </a:lstStyle>
          <a:p>
            <a:r>
              <a:rPr lang="fr-FR" noProof="0" dirty="0" smtClean="0"/>
              <a:t>TITRE EN MAJUSCULES</a:t>
            </a:r>
            <a:endParaRPr lang="fr-FR" noProof="0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3340" y="356659"/>
            <a:ext cx="9313035" cy="97035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4267" baseline="0">
                <a:solidFill>
                  <a:schemeClr val="accent5"/>
                </a:solidFill>
                <a:latin typeface="Corbel"/>
                <a:ea typeface="Corbel"/>
                <a:cs typeface="Corbel"/>
              </a:defRPr>
            </a:lvl1pPr>
            <a:lvl2pPr marL="609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noProof="0" dirty="0" smtClean="0"/>
              <a:t>titre du </a:t>
            </a:r>
            <a:r>
              <a:rPr lang="fr-FR" noProof="0" dirty="0" err="1" smtClean="0"/>
              <a:t>slide</a:t>
            </a:r>
            <a:endParaRPr lang="fr-FR" noProof="0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1249937" y="1796820"/>
            <a:ext cx="3635732" cy="3640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7" tIns="60953" rIns="121907" bIns="60953" rtlCol="0" anchor="ctr"/>
          <a:lstStyle/>
          <a:p>
            <a:pPr algn="ctr"/>
            <a:endParaRPr lang="nl-BE" sz="2400"/>
          </a:p>
        </p:txBody>
      </p:sp>
      <p:sp>
        <p:nvSpPr>
          <p:cNvPr id="25" name="Rectangle 24"/>
          <p:cNvSpPr/>
          <p:nvPr userDrawn="1"/>
        </p:nvSpPr>
        <p:spPr>
          <a:xfrm>
            <a:off x="143340" y="1796820"/>
            <a:ext cx="142669" cy="3640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7" tIns="60953" rIns="121907" bIns="60953" rtlCol="0" anchor="ctr"/>
          <a:lstStyle/>
          <a:p>
            <a:pPr algn="ctr"/>
            <a:endParaRPr lang="nl-BE" sz="2400"/>
          </a:p>
        </p:txBody>
      </p:sp>
      <p:sp>
        <p:nvSpPr>
          <p:cNvPr id="26" name="Rectangle 25"/>
          <p:cNvSpPr/>
          <p:nvPr userDrawn="1"/>
        </p:nvSpPr>
        <p:spPr>
          <a:xfrm>
            <a:off x="671" y="1796820"/>
            <a:ext cx="142669" cy="3640917"/>
          </a:xfrm>
          <a:prstGeom prst="rect">
            <a:avLst/>
          </a:prstGeom>
          <a:solidFill>
            <a:srgbClr val="35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7" tIns="60953" rIns="121907" bIns="60953" rtlCol="0" anchor="ctr"/>
          <a:lstStyle/>
          <a:p>
            <a:pPr algn="ctr"/>
            <a:endParaRPr lang="nl-BE" sz="2400"/>
          </a:p>
        </p:txBody>
      </p:sp>
      <p:sp>
        <p:nvSpPr>
          <p:cNvPr id="20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5875843" y="1845937"/>
            <a:ext cx="3552395" cy="12372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noProof="0" dirty="0" smtClean="0"/>
              <a:t>Cube 4</a:t>
            </a:r>
            <a:endParaRPr lang="fr-FR" noProof="0" dirty="0"/>
          </a:p>
        </p:txBody>
      </p:sp>
      <p:sp>
        <p:nvSpPr>
          <p:cNvPr id="21" name="Text Placeholder 45"/>
          <p:cNvSpPr>
            <a:spLocks noGrp="1"/>
          </p:cNvSpPr>
          <p:nvPr>
            <p:ph type="body" sz="quarter" idx="20" hasCustomPrompt="1"/>
          </p:nvPr>
        </p:nvSpPr>
        <p:spPr>
          <a:xfrm>
            <a:off x="5875843" y="2998064"/>
            <a:ext cx="3552395" cy="12372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noProof="0" dirty="0" smtClean="0"/>
              <a:t>Cube 5</a:t>
            </a:r>
            <a:endParaRPr lang="fr-FR" noProof="0" dirty="0"/>
          </a:p>
        </p:txBody>
      </p:sp>
      <p:sp>
        <p:nvSpPr>
          <p:cNvPr id="22" name="Text Placeholder 45"/>
          <p:cNvSpPr>
            <a:spLocks noGrp="1"/>
          </p:cNvSpPr>
          <p:nvPr>
            <p:ph type="body" sz="quarter" idx="21" hasCustomPrompt="1"/>
          </p:nvPr>
        </p:nvSpPr>
        <p:spPr>
          <a:xfrm>
            <a:off x="5875843" y="4150193"/>
            <a:ext cx="3552395" cy="12372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noProof="0" dirty="0" smtClean="0"/>
              <a:t>Cube 6</a:t>
            </a:r>
            <a:endParaRPr lang="fr-FR" noProof="0" dirty="0"/>
          </a:p>
        </p:txBody>
      </p:sp>
      <p:sp>
        <p:nvSpPr>
          <p:cNvPr id="17" name="Text Placeholder 45"/>
          <p:cNvSpPr>
            <a:spLocks noGrp="1"/>
          </p:cNvSpPr>
          <p:nvPr>
            <p:ph type="body" sz="quarter" idx="16" hasCustomPrompt="1"/>
          </p:nvPr>
        </p:nvSpPr>
        <p:spPr>
          <a:xfrm>
            <a:off x="1249935" y="1845937"/>
            <a:ext cx="3635732" cy="1237235"/>
          </a:xfrm>
          <a:prstGeom prst="rect">
            <a:avLst/>
          </a:prstGeom>
        </p:spPr>
        <p:txBody>
          <a:bodyPr/>
          <a:lstStyle>
            <a:lvl1pPr marL="0" marR="0" indent="0" algn="l" defTabSz="12190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240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12190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fr-FR" noProof="0" dirty="0" smtClean="0"/>
              <a:t>Cube 1</a:t>
            </a:r>
            <a:endParaRPr lang="fr-FR" noProof="0" dirty="0"/>
          </a:p>
        </p:txBody>
      </p:sp>
      <p:sp>
        <p:nvSpPr>
          <p:cNvPr id="18" name="Text Placeholder 45"/>
          <p:cNvSpPr>
            <a:spLocks noGrp="1"/>
          </p:cNvSpPr>
          <p:nvPr>
            <p:ph type="body" sz="quarter" idx="17" hasCustomPrompt="1"/>
          </p:nvPr>
        </p:nvSpPr>
        <p:spPr>
          <a:xfrm>
            <a:off x="1249935" y="2998064"/>
            <a:ext cx="3635732" cy="12372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noProof="0" dirty="0" smtClean="0"/>
              <a:t>Cube 2</a:t>
            </a:r>
            <a:endParaRPr lang="fr-FR" noProof="0" dirty="0"/>
          </a:p>
        </p:txBody>
      </p:sp>
      <p:sp>
        <p:nvSpPr>
          <p:cNvPr id="19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1249935" y="4150193"/>
            <a:ext cx="3635732" cy="12372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noProof="0" dirty="0" smtClean="0"/>
              <a:t>Cube 3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72977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1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HAPTER PICTUR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867" y="5490106"/>
            <a:ext cx="11472333" cy="614361"/>
          </a:xfrm>
        </p:spPr>
        <p:txBody>
          <a:bodyPr>
            <a:noAutofit/>
          </a:bodyPr>
          <a:lstStyle>
            <a:lvl1pPr algn="l">
              <a:defRPr sz="5333" cap="none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nl-BE" dirty="0" smtClean="0"/>
              <a:t>Type your chapter title here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210733" y="6393683"/>
            <a:ext cx="10574867" cy="255919"/>
          </a:xfrm>
          <a:prstGeom prst="rect">
            <a:avLst/>
          </a:prstGeom>
          <a:solidFill>
            <a:srgbClr val="07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Corbel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68667" y="6393683"/>
            <a:ext cx="423333" cy="244629"/>
          </a:xfr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E37A588-B1BA-6340-A881-9162022463E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Codit_Black-Cyaan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726" y="6382010"/>
            <a:ext cx="747889" cy="266249"/>
          </a:xfrm>
          <a:prstGeom prst="rect">
            <a:avLst/>
          </a:prstGeom>
        </p:spPr>
      </p:pic>
      <p:pic>
        <p:nvPicPr>
          <p:cNvPr id="9" name="Picture 8" descr="00448343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192001" cy="53594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Codit presentation for Unifeeder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383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i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" y="1212850"/>
            <a:ext cx="2438400" cy="2438400"/>
          </a:xfrm>
          <a:prstGeom prst="rect">
            <a:avLst/>
          </a:prstGeom>
          <a:solidFill>
            <a:srgbClr val="0072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7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446866" y="1212852"/>
            <a:ext cx="9745134" cy="2178018"/>
          </a:xfrm>
          <a:prstGeom prst="rect">
            <a:avLst/>
          </a:prstGeom>
        </p:spPr>
        <p:txBody>
          <a:bodyPr lIns="182880" tIns="91440" rIns="182880" bIns="91440"/>
          <a:lstStyle>
            <a:lvl1pPr>
              <a:spcBef>
                <a:spcPts val="1333"/>
              </a:spcBef>
              <a:defRPr sz="2400">
                <a:solidFill>
                  <a:srgbClr val="FFFFFF"/>
                </a:solidFill>
                <a:latin typeface="Corbel"/>
                <a:cs typeface="Corbel"/>
              </a:defRPr>
            </a:lvl1pPr>
            <a:lvl2pPr>
              <a:spcBef>
                <a:spcPts val="1333"/>
              </a:spcBef>
              <a:defRPr sz="2133">
                <a:solidFill>
                  <a:srgbClr val="FFFFFF"/>
                </a:solidFill>
                <a:latin typeface="Corbel"/>
                <a:cs typeface="Corbel"/>
              </a:defRPr>
            </a:lvl2pPr>
            <a:lvl3pPr>
              <a:spcBef>
                <a:spcPts val="1333"/>
              </a:spcBef>
              <a:defRPr sz="1866">
                <a:solidFill>
                  <a:srgbClr val="FFFFFF"/>
                </a:solidFill>
                <a:latin typeface="Corbel"/>
                <a:cs typeface="Corbel"/>
              </a:defRPr>
            </a:lvl3pPr>
            <a:lvl4pPr>
              <a:spcBef>
                <a:spcPts val="1333"/>
              </a:spcBef>
              <a:defRPr sz="1600">
                <a:solidFill>
                  <a:srgbClr val="FFFFFF"/>
                </a:solidFill>
                <a:latin typeface="Corbel"/>
                <a:cs typeface="Corbel"/>
              </a:defRPr>
            </a:lvl4pPr>
            <a:lvl5pPr>
              <a:spcBef>
                <a:spcPts val="1333"/>
              </a:spcBef>
              <a:defRPr sz="1333">
                <a:solidFill>
                  <a:srgbClr val="FFFFFF"/>
                </a:solidFill>
                <a:latin typeface="Corbel"/>
                <a:cs typeface="Corbe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6" name="Picture 15" descr="MVP_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60121" y="185950"/>
            <a:ext cx="545104" cy="85171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3048" y="1219201"/>
            <a:ext cx="2377831" cy="2429933"/>
          </a:xfrm>
          <a:prstGeom prst="rect">
            <a:avLst/>
          </a:prstGeom>
        </p:spPr>
        <p:txBody>
          <a:bodyPr lIns="91440" tIns="91440" bIns="91440" anchor="t"/>
          <a:lstStyle>
            <a:lvl1pPr algn="l">
              <a:defRPr sz="2933">
                <a:solidFill>
                  <a:srgbClr val="FFFFFF"/>
                </a:solidFill>
                <a:latin typeface="Segoe UI Light"/>
                <a:cs typeface="Segoe UI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312084" y="6510987"/>
            <a:ext cx="1684867" cy="1641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 defTabSz="914367"/>
            <a:r>
              <a:rPr lang="en-US" sz="1067" dirty="0">
                <a:solidFill>
                  <a:srgbClr val="505050"/>
                </a:solidFill>
                <a:cs typeface="Corbel"/>
              </a:rPr>
              <a:t>Microsoft Confidential</a:t>
            </a:r>
          </a:p>
        </p:txBody>
      </p:sp>
      <p:pic>
        <p:nvPicPr>
          <p:cNvPr id="10" name="Picture 9" descr="MSFT_logo_rgb_C-Wht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4733" y="6396300"/>
            <a:ext cx="1219200" cy="26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396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205203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961"/>
            </a:lvl2pPr>
            <a:lvl3pPr marL="224097" indent="0">
              <a:buNone/>
              <a:defRPr sz="1961"/>
            </a:lvl3pPr>
            <a:lvl4pPr marL="448193" indent="0">
              <a:buNone/>
              <a:defRPr sz="1765"/>
            </a:lvl4pPr>
            <a:lvl5pPr marL="672290" indent="0">
              <a:buNone/>
              <a:defRPr sz="1765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314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9248" y="2819604"/>
            <a:ext cx="11151917" cy="1218795"/>
          </a:xfrm>
        </p:spPr>
        <p:txBody>
          <a:bodyPr anchor="b" anchorCtr="0"/>
          <a:lstStyle>
            <a:lvl1pPr>
              <a:defRPr sz="8800" spc="-3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5609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48" y="228601"/>
            <a:ext cx="11151917" cy="7478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8" y="1447799"/>
            <a:ext cx="11151917" cy="2043636"/>
          </a:xfrm>
          <a:prstGeom prst="rect">
            <a:avLst/>
          </a:prstGeom>
        </p:spPr>
        <p:txBody>
          <a:bodyPr/>
          <a:lstStyle>
            <a:lvl1pPr marL="284163" indent="-284163">
              <a:buFont typeface="Wingdings" pitchFamily="2" charset="2"/>
              <a:buChar char=""/>
              <a:defRPr sz="4000"/>
            </a:lvl1pPr>
            <a:lvl2pPr marL="517525" indent="-233363">
              <a:buFont typeface="Wingdings" pitchFamily="2" charset="2"/>
              <a:buChar char=""/>
              <a:defRPr>
                <a:latin typeface="+mn-lt"/>
              </a:defRPr>
            </a:lvl2pPr>
            <a:lvl3pPr marL="741363" indent="-223838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914400" indent="-173038">
              <a:buFont typeface="Wingdings" pitchFamily="2" charset="2"/>
              <a:buChar char=""/>
              <a:defRPr>
                <a:latin typeface="+mn-lt"/>
              </a:defRPr>
            </a:lvl4pPr>
            <a:lvl5pPr marL="1087438" indent="-17303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5950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8" y="1447799"/>
            <a:ext cx="11151917" cy="1975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400"/>
              </a:spcBef>
              <a:buNone/>
              <a:defRPr sz="4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2000">
                <a:gradFill>
                  <a:gsLst>
                    <a:gs pos="100000">
                      <a:schemeClr val="tx1"/>
                    </a:gs>
                    <a:gs pos="6000">
                      <a:schemeClr val="tx1"/>
                    </a:gs>
                  </a:gsLst>
                  <a:lin ang="5400000" scaled="0"/>
                </a:gradFill>
              </a:defRPr>
            </a:lvl2pPr>
            <a:lvl3pPr marL="231775" indent="0">
              <a:buNone/>
              <a:defRPr sz="2000">
                <a:gradFill>
                  <a:gsLst>
                    <a:gs pos="100000">
                      <a:schemeClr val="tx1"/>
                    </a:gs>
                    <a:gs pos="6000">
                      <a:schemeClr val="tx1"/>
                    </a:gs>
                  </a:gsLst>
                  <a:lin ang="5400000" scaled="0"/>
                </a:gradFill>
              </a:defRPr>
            </a:lvl3pPr>
            <a:lvl4pPr marL="457200" indent="0">
              <a:buNone/>
              <a:defRPr sz="2000">
                <a:gradFill>
                  <a:gsLst>
                    <a:gs pos="100000">
                      <a:schemeClr val="tx1"/>
                    </a:gs>
                    <a:gs pos="6000">
                      <a:schemeClr val="tx1"/>
                    </a:gs>
                  </a:gsLst>
                  <a:lin ang="5400000" scaled="0"/>
                </a:gradFill>
              </a:defRPr>
            </a:lvl4pPr>
            <a:lvl5pPr marL="693738" indent="0">
              <a:buNone/>
              <a:defRPr sz="2000">
                <a:gradFill>
                  <a:gsLst>
                    <a:gs pos="100000">
                      <a:schemeClr val="tx1"/>
                    </a:gs>
                    <a:gs pos="6000">
                      <a:schemeClr val="tx1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153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8" y="1447799"/>
            <a:ext cx="11151917" cy="1975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400"/>
              </a:spcBef>
              <a:buNone/>
              <a:defRPr sz="400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200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2pPr>
            <a:lvl3pPr marL="231775" indent="0">
              <a:buNone/>
              <a:defRPr sz="200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3pPr>
            <a:lvl4pPr marL="457200" indent="0">
              <a:buNone/>
              <a:defRPr sz="200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4pPr>
            <a:lvl5pPr marL="693738" indent="0">
              <a:buNone/>
              <a:defRPr sz="200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168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20836" y="1447801"/>
            <a:ext cx="5396365" cy="2351413"/>
          </a:xfrm>
        </p:spPr>
        <p:txBody>
          <a:bodyPr>
            <a:spAutoFit/>
          </a:bodyPr>
          <a:lstStyle>
            <a:lvl1pPr marL="292100" indent="-292100">
              <a:spcBef>
                <a:spcPts val="1200"/>
              </a:spcBef>
              <a:buClr>
                <a:schemeClr val="tx1"/>
              </a:buClr>
              <a:buFont typeface="Wingdings" pitchFamily="2" charset="2"/>
              <a:buChar char=""/>
              <a:defRPr/>
            </a:lvl1pPr>
            <a:lvl2pPr marL="520700" indent="-228600">
              <a:defRPr sz="2000"/>
            </a:lvl2pPr>
            <a:lvl3pPr marL="685800" indent="-165100">
              <a:tabLst/>
              <a:defRPr sz="2000"/>
            </a:lvl3pPr>
            <a:lvl4pPr marL="863600" indent="-177800">
              <a:defRPr/>
            </a:lvl4pPr>
            <a:lvl5pPr marL="1028700" indent="-165100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279563" y="1447801"/>
            <a:ext cx="5396365" cy="2351413"/>
          </a:xfrm>
        </p:spPr>
        <p:txBody>
          <a:bodyPr>
            <a:spAutoFit/>
          </a:bodyPr>
          <a:lstStyle>
            <a:lvl1pPr marL="339725" indent="-339725">
              <a:spcBef>
                <a:spcPts val="1200"/>
              </a:spcBef>
              <a:buFont typeface="Wingdings" pitchFamily="2" charset="2"/>
              <a:buChar char=""/>
              <a:defRPr lang="en-US" sz="3600" kern="1200" spc="-70" baseline="0" dirty="0" smtClean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635000" indent="-342900">
              <a:defRPr lang="en-US" sz="2000" kern="1200" spc="0" baseline="0" dirty="0" smtClean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63600" indent="-342900">
              <a:defRPr lang="en-US" sz="2000" kern="1200" spc="0" baseline="0" dirty="0" smtClean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700" indent="-342900">
              <a:defRPr lang="en-US" sz="2000" kern="1200" spc="0" baseline="0" dirty="0" smtClean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06500" indent="-342900">
              <a:defRPr lang="en-US" sz="20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92100" marR="0" lvl="0" indent="-29210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292100" marR="0" lvl="1" indent="-29210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292100" marR="0" lvl="2" indent="-29210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292100" marR="0" lvl="3" indent="-29210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292100" marR="0" lvl="4" indent="-29210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89748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dit_Black-Cyaan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726" y="6382010"/>
            <a:ext cx="747889" cy="2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915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0836" y="1447801"/>
            <a:ext cx="5396365" cy="2462213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4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2000"/>
            </a:lvl2pPr>
            <a:lvl3pPr marL="233363" indent="0">
              <a:buNone/>
              <a:defRPr sz="2000"/>
            </a:lvl3pPr>
            <a:lvl4pPr marL="457200" indent="0">
              <a:buNone/>
              <a:defRPr sz="2000"/>
            </a:lvl4pPr>
            <a:lvl5pPr marL="693738" indent="0">
              <a:buNone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79563" y="1447801"/>
            <a:ext cx="5396365" cy="2462213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lang="en-US" sz="4000" kern="1200" spc="-70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175" marR="0" indent="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0" baseline="0" dirty="0" smtClean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33363" marR="0" indent="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0" baseline="0" dirty="0" smtClean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60375" marR="0" indent="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0" baseline="0" dirty="0" smtClean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7388" marR="0" indent="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3949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0836" y="1447801"/>
            <a:ext cx="5396365" cy="2462213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4000">
                <a:gradFill>
                  <a:gsLst>
                    <a:gs pos="1000">
                      <a:schemeClr val="tx1"/>
                    </a:gs>
                    <a:gs pos="98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2000"/>
            </a:lvl2pPr>
            <a:lvl3pPr marL="233363" indent="0">
              <a:buNone/>
              <a:defRPr sz="2000"/>
            </a:lvl3pPr>
            <a:lvl4pPr marL="457200" indent="0">
              <a:buNone/>
              <a:defRPr sz="2000"/>
            </a:lvl4pPr>
            <a:lvl5pPr marL="693738" indent="0">
              <a:buNone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79563" y="1447801"/>
            <a:ext cx="5396365" cy="2462213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lang="en-US" sz="4000" kern="1200" spc="-70" baseline="0" dirty="0" smtClean="0">
                <a:gradFill>
                  <a:gsLst>
                    <a:gs pos="1000">
                      <a:schemeClr val="tx1"/>
                    </a:gs>
                    <a:gs pos="98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175" marR="0" indent="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0" baseline="0" dirty="0" smtClean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33363" marR="0" indent="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0" baseline="0" dirty="0" smtClean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60375" marR="0" indent="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0" baseline="0" dirty="0" smtClean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7388" marR="0" indent="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86270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88501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9849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 Non-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48" y="228601"/>
            <a:ext cx="11151917" cy="7478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8" y="1447800"/>
            <a:ext cx="11151917" cy="946413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900"/>
              </a:spcAft>
              <a:buNone/>
              <a:defRPr sz="4000" spc="-100" baseline="0">
                <a:latin typeface="Segoe UI Light" pitchFamily="34" charset="0"/>
              </a:defRPr>
            </a:lvl1pPr>
            <a:lvl2pPr marL="0" indent="0">
              <a:spcBef>
                <a:spcPts val="0"/>
              </a:spcBef>
              <a:spcAft>
                <a:spcPts val="400"/>
              </a:spcAft>
              <a:buNone/>
              <a:defRPr sz="2000" spc="-50" baseline="0"/>
            </a:lvl2pPr>
            <a:lvl3pPr marL="0" indent="0">
              <a:spcBef>
                <a:spcPts val="0"/>
              </a:spcBef>
              <a:spcAft>
                <a:spcPts val="400"/>
              </a:spcAft>
              <a:buNone/>
              <a:defRPr sz="2000"/>
            </a:lvl3pPr>
            <a:lvl4pPr marL="0" indent="0">
              <a:spcBef>
                <a:spcPts val="0"/>
              </a:spcBef>
              <a:spcAft>
                <a:spcPts val="400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400"/>
              </a:spcAft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254372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content, normal, ligh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219200"/>
            <a:ext cx="2438400" cy="2438400"/>
          </a:xfrm>
          <a:solidFill>
            <a:schemeClr val="accent1"/>
          </a:solidFill>
        </p:spPr>
        <p:txBody>
          <a:bodyPr rIns="91440">
            <a:normAutofit/>
          </a:bodyPr>
          <a:lstStyle>
            <a:lvl1pPr>
              <a:defRPr sz="2667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slide content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3657600" y="1219200"/>
            <a:ext cx="8229600" cy="5054600"/>
          </a:xfrm>
          <a:prstGeom prst="rect">
            <a:avLst/>
          </a:prstGeom>
        </p:spPr>
        <p:txBody>
          <a:bodyPr vert="horz" lIns="182880" tIns="137160">
            <a:normAutofit/>
          </a:bodyPr>
          <a:lstStyle>
            <a:lvl1pPr marL="0" indent="0">
              <a:spcBef>
                <a:spcPts val="400"/>
              </a:spcBef>
              <a:buFontTx/>
              <a:buNone/>
              <a:defRPr sz="1867" baseline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slide content</a:t>
            </a:r>
          </a:p>
        </p:txBody>
      </p:sp>
    </p:spTree>
    <p:extLst>
      <p:ext uri="{BB962C8B-B14F-4D97-AF65-F5344CB8AC3E}">
        <p14:creationId xmlns:p14="http://schemas.microsoft.com/office/powerpoint/2010/main" val="702558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content, normal,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219200"/>
            <a:ext cx="2438400" cy="2438400"/>
          </a:xfrm>
          <a:solidFill>
            <a:schemeClr val="accent1"/>
          </a:solidFill>
        </p:spPr>
        <p:txBody>
          <a:bodyPr rIns="91440">
            <a:noAutofit/>
          </a:bodyPr>
          <a:lstStyle>
            <a:lvl1pPr>
              <a:defRPr sz="2667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slide content</a:t>
            </a:r>
          </a:p>
        </p:txBody>
      </p:sp>
    </p:spTree>
    <p:extLst>
      <p:ext uri="{BB962C8B-B14F-4D97-AF65-F5344CB8AC3E}">
        <p14:creationId xmlns:p14="http://schemas.microsoft.com/office/powerpoint/2010/main" val="3302661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Subhea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19250" y="228603"/>
            <a:ext cx="11151917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19250" y="915839"/>
            <a:ext cx="11173215" cy="393808"/>
          </a:xfrm>
        </p:spPr>
        <p:txBody>
          <a:bodyPr/>
          <a:lstStyle>
            <a:lvl1pPr marL="0" indent="0">
              <a:buNone/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Subhead goes here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 bwMode="black">
          <a:xfrm>
            <a:off x="11355681" y="6547728"/>
            <a:ext cx="66630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816366"/>
            <a:fld id="{669E7932-F7C8-4CBD-9A5B-4B1AF6672F7A}" type="slidenum">
              <a:rPr lang="en-US" sz="1200" smtClean="0">
                <a:solidFill>
                  <a:srgbClr val="000000"/>
                </a:solidFill>
              </a:rPr>
              <a:pPr algn="ctr" defTabSz="816366"/>
              <a:t>‹#›</a:t>
            </a:fld>
            <a:endParaRPr lang="en-US" sz="1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5842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eneral content ligh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219200"/>
            <a:ext cx="3657600" cy="2438400"/>
          </a:xfrm>
          <a:solidFill>
            <a:schemeClr val="accent2"/>
          </a:solidFill>
        </p:spPr>
        <p:txBody>
          <a:bodyPr rIns="91440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4057503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flowing text section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2438400" cy="2438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2667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861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O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3334" y="274640"/>
            <a:ext cx="10245165" cy="614361"/>
          </a:xfrm>
        </p:spPr>
        <p:txBody>
          <a:bodyPr>
            <a:noAutofit/>
          </a:bodyPr>
          <a:lstStyle>
            <a:lvl1pPr algn="l">
              <a:defRPr sz="4800" b="1" cap="none">
                <a:solidFill>
                  <a:srgbClr val="0092D3"/>
                </a:solidFill>
                <a:latin typeface="Corbel"/>
                <a:cs typeface="Corbel"/>
              </a:defRPr>
            </a:lvl1pPr>
          </a:lstStyle>
          <a:p>
            <a:r>
              <a:rPr lang="nl-BE" dirty="0" smtClean="0"/>
              <a:t>Add a big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4" y="1600201"/>
            <a:ext cx="10245165" cy="4525963"/>
          </a:xfrm>
        </p:spPr>
        <p:txBody>
          <a:bodyPr>
            <a:normAutofit/>
          </a:bodyPr>
          <a:lstStyle>
            <a:lvl1pPr marL="457189" indent="-457189" algn="l">
              <a:buClr>
                <a:schemeClr val="tx2"/>
              </a:buClr>
              <a:buSzPct val="50000"/>
              <a:buFont typeface="Lucida Grande"/>
              <a:buChar char="➔"/>
              <a:defRPr sz="3200">
                <a:solidFill>
                  <a:srgbClr val="2B2C27"/>
                </a:solidFill>
                <a:latin typeface="Corbel"/>
                <a:cs typeface="Corbel"/>
              </a:defRPr>
            </a:lvl1pPr>
            <a:lvl2pPr marL="990575" indent="-380990" algn="l">
              <a:buClr>
                <a:schemeClr val="tx1"/>
              </a:buClr>
              <a:buSzPct val="50000"/>
              <a:buFont typeface="Lucida Grande"/>
              <a:buChar char="➔"/>
              <a:defRPr sz="2667">
                <a:solidFill>
                  <a:srgbClr val="2B2C27"/>
                </a:solidFill>
                <a:latin typeface="Corbel"/>
                <a:cs typeface="Corbel"/>
              </a:defRPr>
            </a:lvl2pPr>
            <a:lvl3pPr marL="1523962" indent="-304792" algn="l">
              <a:buClr>
                <a:schemeClr val="tx2"/>
              </a:buClr>
              <a:buSzPct val="50000"/>
              <a:buFont typeface="Arial"/>
              <a:buChar char="•"/>
              <a:defRPr sz="2400">
                <a:solidFill>
                  <a:srgbClr val="2B2C27"/>
                </a:solidFill>
                <a:latin typeface="Corbel"/>
                <a:cs typeface="Corbel"/>
              </a:defRPr>
            </a:lvl3pPr>
            <a:lvl4pPr marL="2133547" indent="-304792" algn="l">
              <a:buClr>
                <a:schemeClr val="tx1">
                  <a:lumMod val="75000"/>
                  <a:lumOff val="25000"/>
                </a:schemeClr>
              </a:buClr>
              <a:buSzPct val="50000"/>
              <a:buFont typeface="Arial"/>
              <a:buChar char="•"/>
              <a:defRPr sz="2133">
                <a:solidFill>
                  <a:srgbClr val="2B2C27"/>
                </a:solidFill>
                <a:latin typeface="Corbel"/>
                <a:cs typeface="Corbel"/>
              </a:defRPr>
            </a:lvl4pPr>
            <a:lvl5pPr marL="2743131" indent="-304792" algn="l">
              <a:buClr>
                <a:schemeClr val="tx2"/>
              </a:buClr>
              <a:buSzPct val="50000"/>
              <a:buFont typeface="Arial"/>
              <a:buChar char="•"/>
              <a:defRPr sz="2133">
                <a:solidFill>
                  <a:srgbClr val="2B2C27"/>
                </a:solidFill>
                <a:latin typeface="Corbel"/>
                <a:cs typeface="Corbe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68667" y="6393683"/>
            <a:ext cx="423333" cy="244629"/>
          </a:xfr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E37A588-B1BA-6340-A881-9162022463EC}" type="slidenum">
              <a:rPr lang="en-US" smtClean="0">
                <a:solidFill>
                  <a:srgbClr val="363731"/>
                </a:solidFill>
              </a:rPr>
              <a:pPr/>
              <a:t>‹#›</a:t>
            </a:fld>
            <a:endParaRPr lang="en-US" dirty="0">
              <a:solidFill>
                <a:srgbClr val="363731"/>
              </a:solidFill>
            </a:endParaRPr>
          </a:p>
        </p:txBody>
      </p:sp>
      <p:pic>
        <p:nvPicPr>
          <p:cNvPr id="10" name="Picture 9" descr="Codit_Black-Cyaan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726" y="6382010"/>
            <a:ext cx="747889" cy="2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160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content, large,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219200"/>
            <a:ext cx="2438400" cy="2438400"/>
          </a:xfrm>
          <a:solidFill>
            <a:schemeClr val="accent1"/>
          </a:solidFill>
        </p:spPr>
        <p:txBody>
          <a:bodyPr rIns="91440">
            <a:normAutofit/>
          </a:bodyPr>
          <a:lstStyle>
            <a:lvl1pPr>
              <a:defRPr sz="2667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slide content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3657600" y="1219200"/>
            <a:ext cx="8229600" cy="4876800"/>
          </a:xfrm>
          <a:prstGeom prst="rect">
            <a:avLst/>
          </a:prstGeom>
        </p:spPr>
        <p:txBody>
          <a:bodyPr vert="horz" lIns="182880" tIns="137160">
            <a:normAutofit/>
          </a:bodyPr>
          <a:lstStyle>
            <a:lvl1pPr marL="0" indent="0">
              <a:spcBef>
                <a:spcPts val="400"/>
              </a:spcBef>
              <a:buFontTx/>
              <a:buNone/>
              <a:defRPr sz="4000" baseline="0">
                <a:solidFill>
                  <a:srgbClr val="3F3F3F"/>
                </a:solidFill>
                <a:latin typeface="Segoe UI Light" pitchFamily="34" charset="0"/>
              </a:defRPr>
            </a:lvl1pPr>
          </a:lstStyle>
          <a:p>
            <a:pPr lvl="0"/>
            <a:r>
              <a:rPr lang="en-US" dirty="0"/>
              <a:t>Click to edit slide content</a:t>
            </a:r>
          </a:p>
        </p:txBody>
      </p:sp>
    </p:spTree>
    <p:extLst>
      <p:ext uri="{BB962C8B-B14F-4D97-AF65-F5344CB8AC3E}">
        <p14:creationId xmlns:p14="http://schemas.microsoft.com/office/powerpoint/2010/main" val="3426218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Pag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" y="859"/>
            <a:ext cx="12192127" cy="6856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9249" y="360402"/>
            <a:ext cx="11151917" cy="747897"/>
          </a:xfrm>
        </p:spPr>
        <p:txBody>
          <a:bodyPr anchor="t"/>
          <a:lstStyle>
            <a:lvl1pPr>
              <a:defRPr b="0">
                <a:solidFill>
                  <a:schemeClr val="bg1"/>
                </a:solidFill>
                <a:latin typeface="Segoe UI Light" pitchFamily="34" charset="0"/>
              </a:defRPr>
            </a:lvl1pPr>
          </a:lstStyle>
          <a:p>
            <a:r>
              <a:rPr lang="en-US" dirty="0" smtClean="0"/>
              <a:t>Click to edit Master title style 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idx="14"/>
          </p:nvPr>
        </p:nvSpPr>
        <p:spPr>
          <a:xfrm>
            <a:off x="519567" y="966573"/>
            <a:ext cx="11132862" cy="332399"/>
          </a:xfrm>
        </p:spPr>
        <p:txBody>
          <a:bodyPr anchor="b"/>
          <a:lstStyle>
            <a:lvl1pPr marL="0" indent="0">
              <a:buNone/>
              <a:tabLst>
                <a:tab pos="628650" algn="l"/>
              </a:tabLst>
              <a:defRPr sz="2400" b="0">
                <a:solidFill>
                  <a:srgbClr val="A4D7F4"/>
                </a:solidFill>
                <a:latin typeface="Segoe UI Light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952" y="6592046"/>
            <a:ext cx="2362510" cy="82296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5787659" y="6518080"/>
            <a:ext cx="6168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462CC3E-48DD-4274-8616-D549FD7B2C15}" type="slidenum">
              <a:rPr lang="en-US" sz="1000" smtClean="0">
                <a:solidFill>
                  <a:srgbClr val="A4D7F4"/>
                </a:solidFill>
                <a:ea typeface="Segoe UI" pitchFamily="34" charset="0"/>
                <a:cs typeface="Segoe UI" pitchFamily="34" charset="0"/>
              </a:rPr>
              <a:pPr algn="ctr"/>
              <a:t>‹#›</a:t>
            </a:fld>
            <a:endParaRPr lang="en-US" sz="1000" dirty="0">
              <a:solidFill>
                <a:srgbClr val="A4D7F4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0373922" y="114182"/>
            <a:ext cx="15027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000000"/>
                </a:solidFill>
                <a:ea typeface="Segoe UI" pitchFamily="34" charset="0"/>
                <a:cs typeface="Segoe UI" pitchFamily="34" charset="0"/>
              </a:rPr>
              <a:t>Microsoft Confidential</a:t>
            </a:r>
            <a:endParaRPr lang="en-US" sz="1000" dirty="0">
              <a:solidFill>
                <a:srgbClr val="000000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64989" y="1676401"/>
            <a:ext cx="10566400" cy="1067985"/>
          </a:xfrm>
        </p:spPr>
        <p:txBody>
          <a:bodyPr/>
          <a:lstStyle>
            <a:lvl1pPr marL="274320" indent="-274320">
              <a:buClr>
                <a:srgbClr val="5191CD"/>
              </a:buClr>
              <a:buFontTx/>
              <a:buBlip>
                <a:blip r:embed="rId4"/>
              </a:buBlip>
              <a:defRPr sz="160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48640" indent="-274320">
              <a:buClr>
                <a:srgbClr val="5191CD"/>
              </a:buClr>
              <a:buSzPct val="75000"/>
              <a:buFontTx/>
              <a:buBlip>
                <a:blip r:embed="rId4"/>
              </a:buBlip>
              <a:defRPr sz="140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22960" indent="-274320">
              <a:buClr>
                <a:srgbClr val="5191CD"/>
              </a:buClr>
              <a:buFont typeface="Segoe" charset="0"/>
              <a:buChar char="–"/>
              <a:defRPr sz="120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7280" indent="-274320">
              <a:buClr>
                <a:srgbClr val="5191CD"/>
              </a:buClr>
              <a:buFont typeface="Segoe" charset="0"/>
              <a:buChar char="–"/>
              <a:defRPr sz="120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71600" indent="-274320">
              <a:buClr>
                <a:srgbClr val="5191CD"/>
              </a:buClr>
              <a:buFont typeface="Segoe" charset="0"/>
              <a:buChar char="–"/>
              <a:defRPr sz="120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3339" y="6510002"/>
            <a:ext cx="1481713" cy="24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1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 and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219200"/>
            <a:ext cx="3657600" cy="2438400"/>
          </a:xfrm>
          <a:solidFill>
            <a:schemeClr val="accent2"/>
          </a:solidFill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slide title.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F3F3F"/>
                </a:solidFill>
              </a:defRPr>
            </a:lvl1pPr>
          </a:lstStyle>
          <a:p>
            <a:fld id="{43AE70FA-44A2-4053-8877-3A3B08E40179}" type="datetime1">
              <a:rPr lang="en-US" smtClean="0"/>
              <a:pPr/>
              <a:t>12/5/2014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0424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F3F3F"/>
                </a:solidFill>
              </a:defRPr>
            </a:lvl1pPr>
          </a:lstStyle>
          <a:p>
            <a:fld id="{74A398B2-5A34-1A4A-811E-F402728256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9753600" y="1219200"/>
            <a:ext cx="2438400" cy="2438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867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9753600" y="3657600"/>
            <a:ext cx="2438400" cy="243840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1867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3657600" y="1219200"/>
            <a:ext cx="6096000" cy="1988237"/>
          </a:xfrm>
        </p:spPr>
        <p:txBody>
          <a:bodyPr/>
          <a:lstStyle>
            <a:lvl1pPr>
              <a:defRPr>
                <a:solidFill>
                  <a:srgbClr val="3F3F3F"/>
                </a:solidFill>
              </a:defRPr>
            </a:lvl1pPr>
            <a:lvl2pPr>
              <a:defRPr>
                <a:solidFill>
                  <a:srgbClr val="3F3F3F"/>
                </a:solidFill>
              </a:defRPr>
            </a:lvl2pPr>
            <a:lvl3pPr>
              <a:defRPr>
                <a:solidFill>
                  <a:srgbClr val="3F3F3F"/>
                </a:solidFill>
              </a:defRPr>
            </a:lvl3pPr>
            <a:lvl4pPr>
              <a:defRPr>
                <a:solidFill>
                  <a:srgbClr val="3F3F3F"/>
                </a:solidFill>
              </a:defRPr>
            </a:lvl4pPr>
            <a:lvl5pPr>
              <a:defRPr>
                <a:solidFill>
                  <a:srgbClr val="3F3F3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725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WO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3334" y="274640"/>
            <a:ext cx="10245165" cy="614361"/>
          </a:xfrm>
        </p:spPr>
        <p:txBody>
          <a:bodyPr>
            <a:noAutofit/>
          </a:bodyPr>
          <a:lstStyle>
            <a:lvl1pPr algn="l">
              <a:defRPr sz="4800" b="1" cap="none">
                <a:solidFill>
                  <a:srgbClr val="0092D3"/>
                </a:solidFill>
                <a:latin typeface="Corbel"/>
                <a:cs typeface="Corbel"/>
              </a:defRPr>
            </a:lvl1pPr>
          </a:lstStyle>
          <a:p>
            <a:r>
              <a:rPr lang="nl-BE" dirty="0" smtClean="0"/>
              <a:t>Add a big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68667" y="6393683"/>
            <a:ext cx="423333" cy="244629"/>
          </a:xfr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E37A588-B1BA-6340-A881-9162022463EC}" type="slidenum">
              <a:rPr lang="en-US" smtClean="0">
                <a:solidFill>
                  <a:srgbClr val="363731"/>
                </a:solidFill>
              </a:rPr>
              <a:pPr/>
              <a:t>‹#›</a:t>
            </a:fld>
            <a:endParaRPr lang="en-US" dirty="0">
              <a:solidFill>
                <a:srgbClr val="363731"/>
              </a:solidFill>
            </a:endParaRPr>
          </a:p>
        </p:txBody>
      </p:sp>
      <p:pic>
        <p:nvPicPr>
          <p:cNvPr id="10" name="Picture 9" descr="Codit_Black-Cyaan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726" y="6382010"/>
            <a:ext cx="747889" cy="266249"/>
          </a:xfrm>
          <a:prstGeom prst="rect">
            <a:avLst/>
          </a:prstGeom>
        </p:spPr>
      </p:pic>
      <p:sp>
        <p:nvSpPr>
          <p:cNvPr id="12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04285" y="889000"/>
            <a:ext cx="10263716" cy="433917"/>
          </a:xfrm>
        </p:spPr>
        <p:txBody>
          <a:bodyPr>
            <a:no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lang="nl-BE" sz="2667" kern="1200" cap="none" dirty="0" smtClean="0">
                <a:solidFill>
                  <a:schemeClr val="tx2"/>
                </a:solidFill>
                <a:effectLst/>
                <a:latin typeface="Corbel"/>
                <a:ea typeface="+mj-ea"/>
                <a:cs typeface="Corbe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23334" y="1600201"/>
            <a:ext cx="10245165" cy="4525963"/>
          </a:xfrm>
        </p:spPr>
        <p:txBody>
          <a:bodyPr>
            <a:normAutofit/>
          </a:bodyPr>
          <a:lstStyle>
            <a:lvl1pPr marL="457189" indent="-457189" algn="l">
              <a:buClr>
                <a:schemeClr val="accent1"/>
              </a:buClr>
              <a:buSzPct val="50000"/>
              <a:buFont typeface="Lucida Grande"/>
              <a:buChar char="➔"/>
              <a:defRPr sz="3200">
                <a:solidFill>
                  <a:schemeClr val="tx2"/>
                </a:solidFill>
                <a:latin typeface="Corbel"/>
                <a:cs typeface="Corbel"/>
              </a:defRPr>
            </a:lvl1pPr>
            <a:lvl2pPr marL="990575" indent="-380990" algn="l">
              <a:buClr>
                <a:schemeClr val="tx2"/>
              </a:buClr>
              <a:buSzPct val="50000"/>
              <a:buFont typeface="Lucida Grande"/>
              <a:buChar char="➔"/>
              <a:defRPr sz="2667">
                <a:solidFill>
                  <a:schemeClr val="tx2"/>
                </a:solidFill>
                <a:latin typeface="Corbel"/>
                <a:cs typeface="Corbel"/>
              </a:defRPr>
            </a:lvl2pPr>
            <a:lvl3pPr marL="1523962" indent="-304792" algn="l">
              <a:buClr>
                <a:schemeClr val="accent1"/>
              </a:buClr>
              <a:buSzPct val="50000"/>
              <a:buFont typeface="Arial"/>
              <a:buChar char="•"/>
              <a:defRPr sz="2400">
                <a:solidFill>
                  <a:schemeClr val="tx2"/>
                </a:solidFill>
                <a:latin typeface="Corbel"/>
                <a:cs typeface="Corbel"/>
              </a:defRPr>
            </a:lvl3pPr>
            <a:lvl4pPr marL="2133547" indent="-304792" algn="l">
              <a:buClr>
                <a:schemeClr val="tx1">
                  <a:lumMod val="75000"/>
                  <a:lumOff val="25000"/>
                </a:schemeClr>
              </a:buClr>
              <a:buSzPct val="50000"/>
              <a:buFont typeface="Arial"/>
              <a:buChar char="•"/>
              <a:defRPr sz="2133">
                <a:solidFill>
                  <a:schemeClr val="tx2"/>
                </a:solidFill>
                <a:latin typeface="Corbel"/>
                <a:cs typeface="Corbel"/>
              </a:defRPr>
            </a:lvl4pPr>
            <a:lvl5pPr marL="2743131" indent="-304792" algn="l">
              <a:buClr>
                <a:schemeClr val="accent1"/>
              </a:buClr>
              <a:buSzPct val="50000"/>
              <a:buFont typeface="Arial"/>
              <a:buChar char="•"/>
              <a:defRPr sz="2133">
                <a:solidFill>
                  <a:schemeClr val="tx2"/>
                </a:solidFill>
                <a:latin typeface="Corbel"/>
                <a:cs typeface="Corbe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733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BULLETED TWO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3334" y="274640"/>
            <a:ext cx="10245165" cy="614361"/>
          </a:xfrm>
        </p:spPr>
        <p:txBody>
          <a:bodyPr>
            <a:noAutofit/>
          </a:bodyPr>
          <a:lstStyle>
            <a:lvl1pPr algn="l">
              <a:defRPr sz="4800" b="1" cap="none">
                <a:solidFill>
                  <a:srgbClr val="0092D3"/>
                </a:solidFill>
                <a:latin typeface="Corbel"/>
                <a:cs typeface="Corbel"/>
              </a:defRPr>
            </a:lvl1pPr>
          </a:lstStyle>
          <a:p>
            <a:r>
              <a:rPr lang="nl-BE" dirty="0" smtClean="0"/>
              <a:t>Add a big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68667" y="6393683"/>
            <a:ext cx="423333" cy="244629"/>
          </a:xfr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E37A588-B1BA-6340-A881-9162022463EC}" type="slidenum">
              <a:rPr lang="en-US" smtClean="0">
                <a:solidFill>
                  <a:srgbClr val="363731"/>
                </a:solidFill>
              </a:rPr>
              <a:pPr/>
              <a:t>‹#›</a:t>
            </a:fld>
            <a:endParaRPr lang="en-US" dirty="0">
              <a:solidFill>
                <a:srgbClr val="363731"/>
              </a:solidFill>
            </a:endParaRPr>
          </a:p>
        </p:txBody>
      </p:sp>
      <p:pic>
        <p:nvPicPr>
          <p:cNvPr id="10" name="Picture 9" descr="Codit_Black-Cyaan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726" y="6382010"/>
            <a:ext cx="747889" cy="266249"/>
          </a:xfrm>
          <a:prstGeom prst="rect">
            <a:avLst/>
          </a:prstGeom>
        </p:spPr>
      </p:pic>
      <p:sp>
        <p:nvSpPr>
          <p:cNvPr id="12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04285" y="889000"/>
            <a:ext cx="10263716" cy="433917"/>
          </a:xfrm>
        </p:spPr>
        <p:txBody>
          <a:bodyPr>
            <a:no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lang="nl-BE" sz="2667" kern="1200" cap="none" dirty="0" smtClean="0">
                <a:solidFill>
                  <a:schemeClr val="tx2"/>
                </a:solidFill>
                <a:effectLst/>
                <a:latin typeface="Corbel"/>
                <a:ea typeface="+mj-ea"/>
                <a:cs typeface="Corbe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23335" y="1600201"/>
            <a:ext cx="5134186" cy="4525963"/>
          </a:xfrm>
        </p:spPr>
        <p:txBody>
          <a:bodyPr>
            <a:normAutofit/>
          </a:bodyPr>
          <a:lstStyle>
            <a:lvl1pPr marL="457189" indent="-457189" algn="l">
              <a:buClr>
                <a:schemeClr val="accent1"/>
              </a:buClr>
              <a:buSzPct val="50000"/>
              <a:buFont typeface="Lucida Grande"/>
              <a:buChar char="➔"/>
              <a:defRPr sz="3200">
                <a:solidFill>
                  <a:schemeClr val="tx2"/>
                </a:solidFill>
                <a:latin typeface="Corbel"/>
                <a:cs typeface="Corbel"/>
              </a:defRPr>
            </a:lvl1pPr>
            <a:lvl2pPr marL="990575" indent="-380990" algn="l">
              <a:buClr>
                <a:schemeClr val="tx2"/>
              </a:buClr>
              <a:buSzPct val="50000"/>
              <a:buFont typeface="Lucida Grande"/>
              <a:buChar char="➔"/>
              <a:defRPr sz="2667">
                <a:solidFill>
                  <a:schemeClr val="tx2"/>
                </a:solidFill>
                <a:latin typeface="Corbel"/>
                <a:cs typeface="Corbel"/>
              </a:defRPr>
            </a:lvl2pPr>
            <a:lvl3pPr marL="1523962" indent="-304792" algn="l">
              <a:buClr>
                <a:schemeClr val="accent1"/>
              </a:buClr>
              <a:buSzPct val="50000"/>
              <a:buFont typeface="Arial"/>
              <a:buChar char="•"/>
              <a:defRPr sz="2400">
                <a:solidFill>
                  <a:schemeClr val="tx2"/>
                </a:solidFill>
                <a:latin typeface="Corbel"/>
                <a:cs typeface="Corbel"/>
              </a:defRPr>
            </a:lvl3pPr>
            <a:lvl4pPr marL="2133547" indent="-304792" algn="l">
              <a:buClr>
                <a:schemeClr val="tx1">
                  <a:lumMod val="75000"/>
                  <a:lumOff val="25000"/>
                </a:schemeClr>
              </a:buClr>
              <a:buSzPct val="50000"/>
              <a:buFont typeface="Arial"/>
              <a:buChar char="•"/>
              <a:defRPr sz="2133">
                <a:solidFill>
                  <a:schemeClr val="tx2"/>
                </a:solidFill>
                <a:latin typeface="Corbel"/>
                <a:cs typeface="Corbel"/>
              </a:defRPr>
            </a:lvl4pPr>
            <a:lvl5pPr marL="2743131" indent="-304792" algn="l">
              <a:buClr>
                <a:schemeClr val="accent1"/>
              </a:buClr>
              <a:buSzPct val="50000"/>
              <a:buFont typeface="Arial"/>
              <a:buChar char="•"/>
              <a:defRPr sz="2133">
                <a:solidFill>
                  <a:schemeClr val="tx2"/>
                </a:solidFill>
                <a:latin typeface="Corbel"/>
                <a:cs typeface="Corbe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5564295" y="1600201"/>
            <a:ext cx="5134186" cy="4525963"/>
          </a:xfrm>
        </p:spPr>
        <p:txBody>
          <a:bodyPr>
            <a:normAutofit/>
          </a:bodyPr>
          <a:lstStyle>
            <a:lvl1pPr marL="457189" indent="-457189" algn="l">
              <a:buClr>
                <a:schemeClr val="accent1"/>
              </a:buClr>
              <a:buSzPct val="50000"/>
              <a:buFont typeface="Lucida Grande"/>
              <a:buChar char="➔"/>
              <a:defRPr sz="3200">
                <a:solidFill>
                  <a:schemeClr val="tx2"/>
                </a:solidFill>
                <a:latin typeface="Corbel"/>
                <a:cs typeface="Corbel"/>
              </a:defRPr>
            </a:lvl1pPr>
            <a:lvl2pPr marL="990575" indent="-380990" algn="l">
              <a:buClr>
                <a:schemeClr val="tx2"/>
              </a:buClr>
              <a:buSzPct val="50000"/>
              <a:buFont typeface="Lucida Grande"/>
              <a:buChar char="➔"/>
              <a:defRPr sz="2667">
                <a:solidFill>
                  <a:schemeClr val="tx2"/>
                </a:solidFill>
                <a:latin typeface="Corbel"/>
                <a:cs typeface="Corbel"/>
              </a:defRPr>
            </a:lvl2pPr>
            <a:lvl3pPr marL="1523962" indent="-304792" algn="l">
              <a:buClr>
                <a:schemeClr val="accent1"/>
              </a:buClr>
              <a:buSzPct val="50000"/>
              <a:buFont typeface="Arial"/>
              <a:buChar char="•"/>
              <a:defRPr sz="2400">
                <a:solidFill>
                  <a:schemeClr val="tx2"/>
                </a:solidFill>
                <a:latin typeface="Corbel"/>
                <a:cs typeface="Corbel"/>
              </a:defRPr>
            </a:lvl3pPr>
            <a:lvl4pPr marL="2133547" indent="-304792" algn="l">
              <a:buClr>
                <a:schemeClr val="tx1">
                  <a:lumMod val="75000"/>
                  <a:lumOff val="25000"/>
                </a:schemeClr>
              </a:buClr>
              <a:buSzPct val="50000"/>
              <a:buFont typeface="Arial"/>
              <a:buChar char="•"/>
              <a:defRPr sz="2133">
                <a:solidFill>
                  <a:schemeClr val="tx2"/>
                </a:solidFill>
                <a:latin typeface="Corbel"/>
                <a:cs typeface="Corbel"/>
              </a:defRPr>
            </a:lvl4pPr>
            <a:lvl5pPr marL="2743131" indent="-304792" algn="l">
              <a:buClr>
                <a:schemeClr val="accent1"/>
              </a:buClr>
              <a:buSzPct val="50000"/>
              <a:buFont typeface="Arial"/>
              <a:buChar char="•"/>
              <a:defRPr sz="2133">
                <a:solidFill>
                  <a:schemeClr val="tx2"/>
                </a:solidFill>
                <a:latin typeface="Corbel"/>
                <a:cs typeface="Corbe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401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BLUE TWO TITL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3334" y="274640"/>
            <a:ext cx="10245165" cy="614361"/>
          </a:xfrm>
        </p:spPr>
        <p:txBody>
          <a:bodyPr>
            <a:noAutofit/>
          </a:bodyPr>
          <a:lstStyle>
            <a:lvl1pPr algn="l">
              <a:defRPr sz="4800" b="1" cap="none">
                <a:solidFill>
                  <a:srgbClr val="FFFFFF"/>
                </a:solidFill>
                <a:effectLst/>
                <a:latin typeface="Corbel"/>
                <a:cs typeface="Corbel"/>
              </a:defRPr>
            </a:lvl1pPr>
          </a:lstStyle>
          <a:p>
            <a:r>
              <a:rPr lang="nl-BE" dirty="0" smtClean="0"/>
              <a:t>Add a big title here</a:t>
            </a:r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04285" y="889000"/>
            <a:ext cx="10263716" cy="433917"/>
          </a:xfrm>
        </p:spPr>
        <p:txBody>
          <a:bodyPr>
            <a:no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lang="nl-BE" sz="2667" kern="1200" cap="none" dirty="0" smtClean="0">
                <a:solidFill>
                  <a:schemeClr val="bg1"/>
                </a:solidFill>
                <a:effectLst/>
                <a:latin typeface="Corbel"/>
                <a:ea typeface="+mj-ea"/>
                <a:cs typeface="Corbe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68667" y="6393683"/>
            <a:ext cx="423333" cy="244629"/>
          </a:xfrm>
        </p:spPr>
        <p:txBody>
          <a:bodyPr/>
          <a:lstStyle>
            <a:lvl1pPr algn="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3E37A588-B1BA-6340-A881-9162022463E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38" y="6270175"/>
            <a:ext cx="962361" cy="487992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23334" y="1600201"/>
            <a:ext cx="10264985" cy="4525963"/>
          </a:xfrm>
        </p:spPr>
        <p:txBody>
          <a:bodyPr>
            <a:normAutofit/>
          </a:bodyPr>
          <a:lstStyle>
            <a:lvl1pPr marL="457189" indent="-457189" algn="l">
              <a:buClr>
                <a:schemeClr val="tx1"/>
              </a:buClr>
              <a:buSzPct val="50000"/>
              <a:buFont typeface="Lucida Grande"/>
              <a:buChar char="➔"/>
              <a:defRPr sz="3200">
                <a:solidFill>
                  <a:schemeClr val="bg1"/>
                </a:solidFill>
                <a:latin typeface="Corbel"/>
                <a:cs typeface="Corbel"/>
              </a:defRPr>
            </a:lvl1pPr>
            <a:lvl2pPr marL="990575" indent="-380990" algn="l">
              <a:buClr>
                <a:schemeClr val="bg1"/>
              </a:buClr>
              <a:buSzPct val="50000"/>
              <a:buFont typeface="Lucida Grande"/>
              <a:buChar char="➔"/>
              <a:defRPr sz="2667">
                <a:solidFill>
                  <a:schemeClr val="bg1"/>
                </a:solidFill>
                <a:latin typeface="Corbel"/>
                <a:cs typeface="Corbel"/>
              </a:defRPr>
            </a:lvl2pPr>
            <a:lvl3pPr marL="1523962" indent="-304792" algn="l">
              <a:buClr>
                <a:schemeClr val="tx1"/>
              </a:buClr>
              <a:buSzPct val="50000"/>
              <a:buFont typeface="Arial"/>
              <a:buChar char="•"/>
              <a:defRPr sz="2400">
                <a:solidFill>
                  <a:schemeClr val="bg1"/>
                </a:solidFill>
                <a:latin typeface="Corbel"/>
                <a:cs typeface="Corbel"/>
              </a:defRPr>
            </a:lvl3pPr>
            <a:lvl4pPr marL="2133547" indent="-304792" algn="l">
              <a:buClr>
                <a:schemeClr val="bg1"/>
              </a:buClr>
              <a:buSzPct val="50000"/>
              <a:buFont typeface="Arial"/>
              <a:buChar char="•"/>
              <a:defRPr sz="2133">
                <a:solidFill>
                  <a:schemeClr val="bg1"/>
                </a:solidFill>
                <a:latin typeface="Corbel"/>
                <a:cs typeface="Corbel"/>
              </a:defRPr>
            </a:lvl4pPr>
            <a:lvl5pPr marL="2743131" indent="-304792" algn="l">
              <a:buClr>
                <a:schemeClr val="tx1"/>
              </a:buClr>
              <a:buSzPct val="50000"/>
              <a:buFont typeface="Arial"/>
              <a:buChar char="•"/>
              <a:defRPr sz="2133">
                <a:solidFill>
                  <a:schemeClr val="bg1"/>
                </a:solidFill>
                <a:latin typeface="Corbel"/>
                <a:cs typeface="Corbe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94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WO TITLES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3334" y="274640"/>
            <a:ext cx="10245165" cy="614361"/>
          </a:xfrm>
        </p:spPr>
        <p:txBody>
          <a:bodyPr>
            <a:noAutofit/>
          </a:bodyPr>
          <a:lstStyle>
            <a:lvl1pPr algn="l">
              <a:defRPr sz="4800" b="1" cap="none">
                <a:solidFill>
                  <a:schemeClr val="bg1"/>
                </a:solidFill>
                <a:effectLst/>
                <a:latin typeface="Corbel"/>
                <a:cs typeface="Corbel"/>
              </a:defRPr>
            </a:lvl1pPr>
          </a:lstStyle>
          <a:p>
            <a:r>
              <a:rPr lang="nl-BE" dirty="0" smtClean="0"/>
              <a:t>Add a big title here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04285" y="889000"/>
            <a:ext cx="10263716" cy="433917"/>
          </a:xfrm>
        </p:spPr>
        <p:txBody>
          <a:bodyPr>
            <a:no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lang="nl-BE" sz="2667" kern="1200" cap="none" dirty="0" smtClean="0">
                <a:solidFill>
                  <a:schemeClr val="bg1"/>
                </a:solidFill>
                <a:effectLst/>
                <a:latin typeface="Corbel"/>
                <a:ea typeface="+mj-ea"/>
                <a:cs typeface="Corbe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68667" y="6393683"/>
            <a:ext cx="423333" cy="244629"/>
          </a:xfrm>
        </p:spPr>
        <p:txBody>
          <a:bodyPr/>
          <a:lstStyle>
            <a:lvl1pPr algn="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3E37A588-B1BA-6340-A881-9162022463E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FOOTER_WHITE_BLUE_Codit_Black-Cyaan.png"/>
          <p:cNvPicPr>
            <a:picLocks noChangeAspect="1"/>
          </p:cNvPicPr>
          <p:nvPr userDrawn="1"/>
        </p:nvPicPr>
        <p:blipFill>
          <a:blip r:embed="rId2"/>
          <a:srcRect l="11290" t="19620" r="9355" b="19620"/>
          <a:stretch>
            <a:fillRect/>
          </a:stretch>
        </p:blipFill>
        <p:spPr>
          <a:xfrm>
            <a:off x="404280" y="6365075"/>
            <a:ext cx="764120" cy="298192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23334" y="1600201"/>
            <a:ext cx="10245165" cy="4525963"/>
          </a:xfrm>
        </p:spPr>
        <p:txBody>
          <a:bodyPr>
            <a:normAutofit/>
          </a:bodyPr>
          <a:lstStyle>
            <a:lvl1pPr marL="457189" indent="-457189" algn="l">
              <a:buClr>
                <a:schemeClr val="tx2"/>
              </a:buClr>
              <a:buSzPct val="50000"/>
              <a:buFont typeface="Lucida Grande"/>
              <a:buChar char="➔"/>
              <a:defRPr sz="3200">
                <a:solidFill>
                  <a:schemeClr val="bg1"/>
                </a:solidFill>
                <a:latin typeface="Corbel"/>
                <a:cs typeface="Corbel"/>
              </a:defRPr>
            </a:lvl1pPr>
            <a:lvl2pPr marL="990575" indent="-380990" algn="l">
              <a:buClr>
                <a:schemeClr val="bg1"/>
              </a:buClr>
              <a:buSzPct val="50000"/>
              <a:buFont typeface="Lucida Grande"/>
              <a:buChar char="➔"/>
              <a:defRPr sz="2667">
                <a:solidFill>
                  <a:schemeClr val="bg1"/>
                </a:solidFill>
                <a:latin typeface="Corbel"/>
                <a:cs typeface="Corbel"/>
              </a:defRPr>
            </a:lvl2pPr>
            <a:lvl3pPr marL="1523962" indent="-304792" algn="l">
              <a:buClr>
                <a:schemeClr val="tx2"/>
              </a:buClr>
              <a:buSzPct val="50000"/>
              <a:buFont typeface="Arial"/>
              <a:buChar char="•"/>
              <a:defRPr sz="2400">
                <a:solidFill>
                  <a:schemeClr val="bg1"/>
                </a:solidFill>
                <a:latin typeface="Corbel"/>
                <a:cs typeface="Corbel"/>
              </a:defRPr>
            </a:lvl3pPr>
            <a:lvl4pPr marL="2133547" indent="-304792" algn="l">
              <a:buClr>
                <a:schemeClr val="bg1"/>
              </a:buClr>
              <a:buSzPct val="50000"/>
              <a:buFont typeface="Arial"/>
              <a:buChar char="•"/>
              <a:defRPr sz="2133">
                <a:solidFill>
                  <a:schemeClr val="bg1"/>
                </a:solidFill>
                <a:latin typeface="Corbel"/>
                <a:cs typeface="Corbel"/>
              </a:defRPr>
            </a:lvl4pPr>
            <a:lvl5pPr marL="2743131" indent="-304792" algn="l">
              <a:buClr>
                <a:schemeClr val="tx2"/>
              </a:buClr>
              <a:buSzPct val="50000"/>
              <a:buFont typeface="Arial"/>
              <a:buChar char="•"/>
              <a:defRPr sz="2133">
                <a:solidFill>
                  <a:schemeClr val="bg1"/>
                </a:solidFill>
                <a:latin typeface="Corbel"/>
                <a:cs typeface="Corbe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35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BLUE ONE TITLE PICTU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3334" y="274640"/>
            <a:ext cx="11345333" cy="614361"/>
          </a:xfrm>
        </p:spPr>
        <p:txBody>
          <a:bodyPr>
            <a:noAutofit/>
          </a:bodyPr>
          <a:lstStyle>
            <a:lvl1pPr algn="l">
              <a:defRPr sz="4800" b="1" cap="none">
                <a:solidFill>
                  <a:srgbClr val="FFFFFF"/>
                </a:solidFill>
                <a:effectLst/>
                <a:latin typeface="Corbel"/>
                <a:cs typeface="Corbel"/>
              </a:defRPr>
            </a:lvl1pPr>
          </a:lstStyle>
          <a:p>
            <a:r>
              <a:rPr lang="nl-BE" dirty="0" smtClean="0"/>
              <a:t>Add a big title here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68667" y="6393683"/>
            <a:ext cx="423333" cy="244629"/>
          </a:xfrm>
        </p:spPr>
        <p:txBody>
          <a:bodyPr/>
          <a:lstStyle>
            <a:lvl1pPr algn="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3E37A588-B1BA-6340-A881-9162022463E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7518400" y="1600201"/>
            <a:ext cx="4267200" cy="452543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38" y="6270175"/>
            <a:ext cx="962361" cy="487992"/>
          </a:xfrm>
          <a:prstGeom prst="rect">
            <a:avLst/>
          </a:prstGeom>
        </p:spPr>
      </p:pic>
      <p:sp>
        <p:nvSpPr>
          <p:cNvPr id="15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04285" y="889000"/>
            <a:ext cx="10263716" cy="433917"/>
          </a:xfrm>
        </p:spPr>
        <p:txBody>
          <a:bodyPr>
            <a:no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lang="nl-BE" sz="2667" kern="1200" cap="none" dirty="0" smtClean="0">
                <a:solidFill>
                  <a:schemeClr val="bg1"/>
                </a:solidFill>
                <a:effectLst/>
                <a:latin typeface="Corbel"/>
                <a:ea typeface="+mj-ea"/>
                <a:cs typeface="Corbe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23335" y="1600201"/>
            <a:ext cx="6617546" cy="4525963"/>
          </a:xfrm>
        </p:spPr>
        <p:txBody>
          <a:bodyPr>
            <a:normAutofit/>
          </a:bodyPr>
          <a:lstStyle>
            <a:lvl1pPr marL="457189" indent="-457189" algn="l">
              <a:buClr>
                <a:schemeClr val="tx1"/>
              </a:buClr>
              <a:buSzPct val="50000"/>
              <a:buFont typeface="Lucida Grande"/>
              <a:buChar char="➔"/>
              <a:defRPr sz="3200">
                <a:solidFill>
                  <a:schemeClr val="bg1"/>
                </a:solidFill>
                <a:latin typeface="Corbel"/>
                <a:cs typeface="Corbel"/>
              </a:defRPr>
            </a:lvl1pPr>
            <a:lvl2pPr marL="990575" indent="-380990" algn="l">
              <a:buClr>
                <a:schemeClr val="bg1"/>
              </a:buClr>
              <a:buSzPct val="50000"/>
              <a:buFont typeface="Lucida Grande"/>
              <a:buChar char="➔"/>
              <a:defRPr sz="2667">
                <a:solidFill>
                  <a:schemeClr val="bg1"/>
                </a:solidFill>
                <a:latin typeface="Corbel"/>
                <a:cs typeface="Corbel"/>
              </a:defRPr>
            </a:lvl2pPr>
            <a:lvl3pPr marL="1523962" indent="-304792" algn="l">
              <a:buClr>
                <a:schemeClr val="tx1"/>
              </a:buClr>
              <a:buSzPct val="50000"/>
              <a:buFont typeface="Arial"/>
              <a:buChar char="•"/>
              <a:defRPr sz="2400">
                <a:solidFill>
                  <a:schemeClr val="bg1"/>
                </a:solidFill>
                <a:latin typeface="Corbel"/>
                <a:cs typeface="Corbel"/>
              </a:defRPr>
            </a:lvl3pPr>
            <a:lvl4pPr marL="2133547" indent="-304792" algn="l">
              <a:buClr>
                <a:schemeClr val="bg1"/>
              </a:buClr>
              <a:buSzPct val="50000"/>
              <a:buFont typeface="Arial"/>
              <a:buChar char="•"/>
              <a:defRPr sz="2133">
                <a:solidFill>
                  <a:schemeClr val="bg1"/>
                </a:solidFill>
                <a:latin typeface="Corbel"/>
                <a:cs typeface="Corbel"/>
              </a:defRPr>
            </a:lvl4pPr>
            <a:lvl5pPr marL="2743131" indent="-304792" algn="l">
              <a:buClr>
                <a:schemeClr val="tx1"/>
              </a:buClr>
              <a:buSzPct val="50000"/>
              <a:buFont typeface="Arial"/>
              <a:buChar char="•"/>
              <a:defRPr sz="2133">
                <a:solidFill>
                  <a:schemeClr val="bg1"/>
                </a:solidFill>
                <a:latin typeface="Corbel"/>
                <a:cs typeface="Corbe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718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PICTUR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867" y="5490106"/>
            <a:ext cx="10380632" cy="614361"/>
          </a:xfrm>
        </p:spPr>
        <p:txBody>
          <a:bodyPr>
            <a:noAutofit/>
          </a:bodyPr>
          <a:lstStyle>
            <a:lvl1pPr algn="l">
              <a:defRPr sz="5333" cap="none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nl-BE" dirty="0" smtClean="0"/>
              <a:t>Type your chapter title here</a:t>
            </a:r>
            <a:endParaRPr lang="en-US" dirty="0"/>
          </a:p>
        </p:txBody>
      </p:sp>
      <p:pic>
        <p:nvPicPr>
          <p:cNvPr id="9" name="Picture 8" descr="iStock_000002056841Medium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536786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210733" y="6393683"/>
            <a:ext cx="10574867" cy="255919"/>
          </a:xfrm>
          <a:prstGeom prst="rect">
            <a:avLst/>
          </a:prstGeom>
          <a:solidFill>
            <a:srgbClr val="07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0735" y="6393683"/>
            <a:ext cx="9457765" cy="244629"/>
          </a:xfrm>
        </p:spPr>
        <p:txBody>
          <a:bodyPr/>
          <a:lstStyle>
            <a:lvl1pPr algn="l">
              <a:defRPr sz="1400" cap="none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Codit presentation for Unifeeder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68667" y="6393683"/>
            <a:ext cx="423333" cy="244629"/>
          </a:xfr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E37A588-B1BA-6340-A881-9162022463EC}" type="slidenum">
              <a:rPr lang="en-US" smtClean="0">
                <a:solidFill>
                  <a:srgbClr val="363731"/>
                </a:solidFill>
              </a:rPr>
              <a:pPr/>
              <a:t>‹#›</a:t>
            </a:fld>
            <a:endParaRPr lang="en-US" dirty="0">
              <a:solidFill>
                <a:srgbClr val="363731"/>
              </a:solidFill>
            </a:endParaRPr>
          </a:p>
        </p:txBody>
      </p:sp>
      <p:pic>
        <p:nvPicPr>
          <p:cNvPr id="14" name="Picture 13" descr="Codit_Black-Cyaan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726" y="6382010"/>
            <a:ext cx="747889" cy="2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258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Corbel"/>
              </a:defRPr>
            </a:lvl1pPr>
          </a:lstStyle>
          <a:p>
            <a:pPr defTabSz="609585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Corbel"/>
              </a:defRPr>
            </a:lvl1pPr>
          </a:lstStyle>
          <a:p>
            <a:pPr defTabSz="609585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Codit presentation for Unifeeder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Corbel"/>
              </a:defRPr>
            </a:lvl1pPr>
          </a:lstStyle>
          <a:p>
            <a:pPr defTabSz="609585"/>
            <a:fld id="{3E37A588-B1BA-6340-A881-9162022463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85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075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4038" r:id="rId2"/>
    <p:sldLayoutId id="2147483859" r:id="rId3"/>
    <p:sldLayoutId id="2147483860" r:id="rId4"/>
    <p:sldLayoutId id="2147483862" r:id="rId5"/>
    <p:sldLayoutId id="2147483864" r:id="rId6"/>
    <p:sldLayoutId id="2147483870" r:id="rId7"/>
    <p:sldLayoutId id="2147483878" r:id="rId8"/>
    <p:sldLayoutId id="2147483882" r:id="rId9"/>
    <p:sldLayoutId id="2147483888" r:id="rId10"/>
    <p:sldLayoutId id="2147484029" r:id="rId11"/>
    <p:sldLayoutId id="2147484030" r:id="rId12"/>
    <p:sldLayoutId id="2147484037" r:id="rId13"/>
    <p:sldLayoutId id="2147484058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609585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Corbel"/>
          <a:ea typeface="+mj-ea"/>
          <a:cs typeface="Corbel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Corbel"/>
          <a:ea typeface="+mn-ea"/>
          <a:cs typeface="Corbel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Corbel"/>
          <a:ea typeface="+mn-ea"/>
          <a:cs typeface="Corbel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orbel"/>
          <a:ea typeface="+mn-ea"/>
          <a:cs typeface="Corbel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Corbel"/>
          <a:ea typeface="+mn-ea"/>
          <a:cs typeface="Corbel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Corbel"/>
          <a:ea typeface="+mn-ea"/>
          <a:cs typeface="Corbe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248" y="228601"/>
            <a:ext cx="11151917" cy="7478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20836" y="1447801"/>
            <a:ext cx="11155093" cy="2055947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9545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  <p:sldLayoutId id="2147484051" r:id="rId12"/>
    <p:sldLayoutId id="2147484052" r:id="rId13"/>
    <p:sldLayoutId id="2147484053" r:id="rId14"/>
    <p:sldLayoutId id="2147484054" r:id="rId15"/>
    <p:sldLayoutId id="2147484055" r:id="rId16"/>
    <p:sldLayoutId id="2147484056" r:id="rId17"/>
    <p:sldLayoutId id="2147484057" r:id="rId18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5400" b="0" kern="1200" cap="none" spc="-10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339725" marR="0" indent="-339725" algn="l" defTabSz="9143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3600" kern="1200" spc="-7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73088" marR="0" indent="-233363" algn="l" defTabSz="9143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798513" marR="0" indent="-225425" algn="l" defTabSz="9143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798513" algn="l"/>
        </a:tabLst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30288" marR="0" indent="-231775" algn="l" defTabSz="9143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5713" marR="0" indent="-225425" algn="l" defTabSz="9143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1255713" algn="l"/>
        </a:tabLst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emf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e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4411980" y="3086100"/>
            <a:ext cx="7780019" cy="124587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>
            <a:lvl1pPr marL="0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bg1"/>
                </a:solidFill>
                <a:effectLst/>
                <a:latin typeface="Corbel"/>
                <a:ea typeface="+mn-ea"/>
                <a:cs typeface="Corbel"/>
              </a:defRPr>
            </a:lvl1pPr>
            <a:lvl2pPr marL="609585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3733" kern="1200">
                <a:solidFill>
                  <a:schemeClr val="tx1">
                    <a:tint val="75000"/>
                  </a:schemeClr>
                </a:solidFill>
                <a:latin typeface="Corbel"/>
                <a:ea typeface="+mn-ea"/>
                <a:cs typeface="Corbel"/>
              </a:defRPr>
            </a:lvl2pPr>
            <a:lvl3pPr marL="1219170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Corbel"/>
                <a:ea typeface="+mn-ea"/>
                <a:cs typeface="Corbel"/>
              </a:defRPr>
            </a:lvl3pPr>
            <a:lvl4pPr marL="1828754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Corbel"/>
                <a:ea typeface="+mn-ea"/>
                <a:cs typeface="Corbel"/>
              </a:defRPr>
            </a:lvl4pPr>
            <a:lvl5pPr marL="2438339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Corbel"/>
                <a:ea typeface="+mn-ea"/>
                <a:cs typeface="Corbel"/>
              </a:defRPr>
            </a:lvl5pPr>
            <a:lvl6pPr marL="3047924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3600" dirty="0" smtClean="0"/>
              <a:t>Integration Cloud</a:t>
            </a:r>
          </a:p>
          <a:p>
            <a:r>
              <a:rPr lang="en-US" sz="3600" dirty="0" smtClean="0"/>
              <a:t>Integration as a service</a:t>
            </a:r>
            <a:endParaRPr lang="nl-BE" sz="3600" dirty="0" smtClean="0"/>
          </a:p>
        </p:txBody>
      </p:sp>
      <p:pic>
        <p:nvPicPr>
          <p:cNvPr id="5" name="Picture 4" descr="https://checkpoint.codit.eu/sites/checkpoint/marketing/Marketing%20pictures/Product%20logo%27s%20and%20icons/PNG/png_icon_cloudconnector_whi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4257" y="3175571"/>
            <a:ext cx="3258927" cy="93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17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474864" y="3510311"/>
            <a:ext cx="3540877" cy="851604"/>
          </a:xfrm>
          <a:prstGeom prst="rect">
            <a:avLst/>
          </a:prstGeom>
          <a:solidFill>
            <a:srgbClr val="80CC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9" tIns="143428" rIns="182889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392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Corbel"/>
                <a:ea typeface="Corbel"/>
                <a:cs typeface="Corbel"/>
              </a:rPr>
              <a:t>Decrease cost of an invoice with </a:t>
            </a:r>
            <a:r>
              <a:rPr lang="en-US" sz="20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Corbel"/>
                <a:ea typeface="Corbel"/>
                <a:cs typeface="Corbel"/>
              </a:rPr>
              <a:t>more </a:t>
            </a:r>
            <a:r>
              <a: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Corbel"/>
                <a:ea typeface="Corbel"/>
                <a:cs typeface="Corbel"/>
              </a:rPr>
              <a:t>than </a:t>
            </a:r>
            <a:r>
              <a:rPr lang="en-US" sz="20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Corbel"/>
                <a:ea typeface="Corbel"/>
                <a:cs typeface="Corbel"/>
              </a:rPr>
              <a:t>50%</a:t>
            </a:r>
          </a:p>
          <a:p>
            <a:pPr defTabSz="91392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Corbel"/>
              <a:ea typeface="Corbel"/>
              <a:cs typeface="Corbel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74861" y="2612338"/>
            <a:ext cx="3540879" cy="851604"/>
          </a:xfrm>
          <a:prstGeom prst="rect">
            <a:avLst/>
          </a:prstGeom>
          <a:solidFill>
            <a:srgbClr val="80CC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9" tIns="143428" rIns="182889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392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Corbel"/>
                <a:ea typeface="Corbel"/>
                <a:cs typeface="Corbel"/>
              </a:rPr>
              <a:t>e-Invoices get archived for </a:t>
            </a:r>
            <a:r>
              <a:rPr lang="en-US" sz="20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Corbel"/>
                <a:ea typeface="Corbel"/>
                <a:cs typeface="Corbel"/>
              </a:rPr>
              <a:t>10</a:t>
            </a:r>
            <a:r>
              <a: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Corbel"/>
                <a:ea typeface="Corbel"/>
                <a:cs typeface="Corbel"/>
              </a:rPr>
              <a:t> years in the cloud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74864" y="4408283"/>
            <a:ext cx="3540876" cy="851604"/>
          </a:xfrm>
          <a:prstGeom prst="rect">
            <a:avLst/>
          </a:prstGeom>
          <a:solidFill>
            <a:srgbClr val="80CC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9" tIns="143428" rIns="182889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392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Corbel"/>
                <a:ea typeface="Corbel"/>
                <a:cs typeface="Corbel"/>
              </a:rPr>
              <a:t>Start small, grow big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74862" y="5306256"/>
            <a:ext cx="3540878" cy="896425"/>
          </a:xfrm>
          <a:prstGeom prst="rect">
            <a:avLst/>
          </a:prstGeom>
          <a:solidFill>
            <a:srgbClr val="80CC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9" tIns="143428" rIns="182889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392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Corbel"/>
                <a:ea typeface="Corbel"/>
                <a:cs typeface="Corbel"/>
              </a:rPr>
              <a:t>Now full </a:t>
            </a:r>
            <a:r>
              <a:rPr lang="en-US" sz="2000" b="1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Corbel"/>
                <a:ea typeface="Corbel"/>
                <a:cs typeface="Corbel"/>
              </a:rPr>
              <a:t>enterprise integration </a:t>
            </a:r>
            <a:r>
              <a:rPr lang="en-US" sz="20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Corbel"/>
                <a:ea typeface="Corbel"/>
                <a:cs typeface="Corbel"/>
              </a:rPr>
              <a:t>in the cloud</a:t>
            </a: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Corbel"/>
              <a:ea typeface="Corbel"/>
              <a:cs typeface="Corbe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98" y="2612339"/>
            <a:ext cx="7704664" cy="358878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9704722" y="3521033"/>
            <a:ext cx="1737374" cy="1738854"/>
          </a:xfrm>
          <a:prstGeom prst="rect">
            <a:avLst/>
          </a:prstGeom>
          <a:solidFill>
            <a:srgbClr val="80CC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9" tIns="143428" rIns="182889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392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76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Corbel"/>
              <a:cs typeface="Corbel"/>
            </a:endParaRPr>
          </a:p>
        </p:txBody>
      </p:sp>
      <p:pic>
        <p:nvPicPr>
          <p:cNvPr id="1026" name="Picture 2" descr="http://www.vroegop.nl/wp-content/uploads/2010/05/ZESPRI_logo-glow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543" b="85852" l="5200" r="89964">
                        <a14:foregroundMark x1="23337" y1="34583" x2="23337" y2="34583"/>
                        <a14:foregroundMark x1="25877" y1="29625" x2="25877" y2="29625"/>
                        <a14:foregroundMark x1="29504" y1="26119" x2="29504" y2="26119"/>
                        <a14:foregroundMark x1="34946" y1="23821" x2="34946" y2="23821"/>
                        <a14:foregroundMark x1="39661" y1="22249" x2="39661" y2="22249"/>
                        <a14:foregroundMark x1="45828" y1="20919" x2="45828" y2="20919"/>
                        <a14:foregroundMark x1="51632" y1="20314" x2="51632" y2="20314"/>
                        <a14:foregroundMark x1="56590" y1="19952" x2="56590" y2="19952"/>
                        <a14:foregroundMark x1="62999" y1="20435" x2="62999" y2="20435"/>
                        <a14:foregroundMark x1="69045" y1="22733" x2="69045" y2="22733"/>
                        <a14:foregroundMark x1="73881" y1="25393" x2="73881" y2="25393"/>
                        <a14:foregroundMark x1="76904" y1="29625" x2="76904" y2="29625"/>
                        <a14:foregroundMark x1="79444" y1="33495" x2="79444" y2="33495"/>
                        <a14:foregroundMark x1="80895" y1="38815" x2="80895" y2="38815"/>
                        <a14:foregroundMark x1="86820" y1="43531" x2="86820" y2="43531"/>
                        <a14:foregroundMark x1="86094" y1="49335" x2="86094" y2="49335"/>
                        <a14:foregroundMark x1="75453" y1="48247" x2="75453" y2="48247"/>
                        <a14:foregroundMark x1="48005" y1="47521" x2="48005" y2="47521"/>
                        <a14:foregroundMark x1="39057" y1="47400" x2="39057" y2="47400"/>
                        <a14:foregroundMark x1="77872" y1="34462" x2="77872" y2="34462"/>
                        <a14:foregroundMark x1="36155" y1="37727" x2="36155" y2="37727"/>
                        <a14:foregroundMark x1="36638" y1="39903" x2="36638" y2="39903"/>
                        <a14:foregroundMark x1="28658" y1="72430" x2="28658" y2="72430"/>
                        <a14:foregroundMark x1="36518" y1="77388" x2="36518" y2="77388"/>
                        <a14:foregroundMark x1="37727" y1="72430" x2="37727" y2="72430"/>
                        <a14:foregroundMark x1="40992" y1="77146" x2="40992" y2="77146"/>
                        <a14:foregroundMark x1="50544" y1="77146" x2="50544" y2="77146"/>
                        <a14:foregroundMark x1="47521" y1="76542" x2="47521" y2="76542"/>
                        <a14:foregroundMark x1="55260" y1="74002" x2="55260" y2="74002"/>
                        <a14:foregroundMark x1="59008" y1="77993" x2="59008" y2="77993"/>
                        <a14:foregroundMark x1="64813" y1="77509" x2="64813" y2="77509"/>
                        <a14:foregroundMark x1="73035" y1="77630" x2="73035" y2="77630"/>
                        <a14:foregroundMark x1="68682" y1="78114" x2="68682" y2="78114"/>
                        <a14:foregroundMark x1="77872" y1="75695" x2="77872" y2="75695"/>
                        <a14:foregroundMark x1="73881" y1="72793" x2="73881" y2="72793"/>
                        <a14:foregroundMark x1="51874" y1="72310" x2="51874" y2="72310"/>
                        <a14:foregroundMark x1="65659" y1="61427" x2="65659" y2="61427"/>
                        <a14:foregroundMark x1="63603" y1="61427" x2="63603" y2="61427"/>
                        <a14:foregroundMark x1="62878" y1="61427" x2="62878" y2="61427"/>
                        <a14:foregroundMark x1="62394" y1="60943" x2="62394" y2="60943"/>
                        <a14:foregroundMark x1="62757" y1="59976" x2="62757" y2="59976"/>
                        <a14:foregroundMark x1="63966" y1="62152" x2="63966" y2="62152"/>
                        <a14:foregroundMark x1="65659" y1="60459" x2="65659" y2="60459"/>
                        <a14:foregroundMark x1="64571" y1="59250" x2="64571" y2="59250"/>
                        <a14:foregroundMark x1="62757" y1="58888" x2="62757" y2="58888"/>
                        <a14:foregroundMark x1="61790" y1="59371" x2="61790" y2="59371"/>
                        <a14:foregroundMark x1="60943" y1="60339" x2="60943" y2="60339"/>
                        <a14:foregroundMark x1="70738" y1="39541" x2="70738" y2="39541"/>
                        <a14:foregroundMark x1="66989" y1="39661" x2="66989" y2="39661"/>
                        <a14:foregroundMark x1="64933" y1="37848" x2="64933" y2="37848"/>
                        <a14:foregroundMark x1="63845" y1="38210" x2="63845" y2="38210"/>
                        <a14:foregroundMark x1="62878" y1="35913" x2="62878" y2="35913"/>
                        <a14:foregroundMark x1="64813" y1="35187" x2="64813" y2="35187"/>
                        <a14:foregroundMark x1="58283" y1="29504" x2="58283" y2="29504"/>
                        <a14:foregroundMark x1="50786" y1="22128" x2="50786" y2="22128"/>
                        <a14:foregroundMark x1="56832" y1="21765" x2="56832" y2="21765"/>
                        <a14:foregroundMark x1="54172" y1="30955" x2="54172" y2="30955"/>
                        <a14:foregroundMark x1="36638" y1="25756" x2="36638" y2="25756"/>
                        <a14:foregroundMark x1="27811" y1="30834" x2="27811" y2="30834"/>
                        <a14:foregroundMark x1="39299" y1="36034" x2="39299" y2="36034"/>
                        <a14:foregroundMark x1="37364" y1="39903" x2="37364" y2="39903"/>
                        <a14:foregroundMark x1="65417" y1="62394" x2="65417" y2="62394"/>
                        <a14:foregroundMark x1="55139" y1="76421" x2="55139" y2="76421"/>
                        <a14:foregroundMark x1="44498" y1="77630" x2="44498" y2="77630"/>
                        <a14:foregroundMark x1="31560" y1="78597" x2="31560" y2="78597"/>
                        <a14:foregroundMark x1="34099" y1="71100" x2="34099" y2="71100"/>
                        <a14:backgroundMark x1="50181" y1="38815" x2="50181" y2="38815"/>
                        <a14:backgroundMark x1="63241" y1="60701" x2="63241" y2="607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34" t="15595" r="7495" b="34128"/>
          <a:stretch/>
        </p:blipFill>
        <p:spPr bwMode="auto">
          <a:xfrm>
            <a:off x="9736662" y="3908549"/>
            <a:ext cx="1633156" cy="92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79779" y="1352284"/>
            <a:ext cx="11302999" cy="12061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“We were able to outsource the full e-Invoicing project, because of the Integration as a Service approach”</a:t>
            </a:r>
          </a:p>
          <a:p>
            <a:pPr marL="0" indent="0" algn="r">
              <a:buNone/>
            </a:pPr>
            <a:r>
              <a:rPr lang="en-US" sz="2000" i="1" dirty="0" smtClean="0"/>
              <a:t>François Caudron</a:t>
            </a:r>
            <a:endParaRPr lang="nl-BE" sz="2000" i="1" dirty="0"/>
          </a:p>
        </p:txBody>
      </p:sp>
      <p:sp>
        <p:nvSpPr>
          <p:cNvPr id="14" name="Title 1"/>
          <p:cNvSpPr>
            <a:spLocks noGrp="1"/>
          </p:cNvSpPr>
          <p:nvPr>
            <p:ph type="title" idx="4294967295"/>
          </p:nvPr>
        </p:nvSpPr>
        <p:spPr>
          <a:xfrm>
            <a:off x="479778" y="6378707"/>
            <a:ext cx="11302999" cy="600075"/>
          </a:xfrm>
        </p:spPr>
        <p:txBody>
          <a:bodyPr/>
          <a:lstStyle/>
          <a:p>
            <a:pPr algn="r"/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chemeClr val="tx2"/>
                </a:solidFill>
              </a:rPr>
              <a:t>FMCG:</a:t>
            </a:r>
            <a:r>
              <a:rPr lang="en-US" sz="2000" b="1" dirty="0" smtClean="0"/>
              <a:t> Largest kiwifruit brand in the world</a:t>
            </a:r>
            <a:endParaRPr lang="nl-BE" sz="2000" b="1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74320" y="296897"/>
            <a:ext cx="11889564" cy="917575"/>
          </a:xfrm>
          <a:prstGeom prst="rect">
            <a:avLst/>
          </a:prstGeom>
        </p:spPr>
        <p:txBody>
          <a:bodyPr/>
          <a:lstStyle>
            <a:lvl1pPr algn="l" defTabSz="609585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Corbel"/>
                <a:ea typeface="+mj-ea"/>
                <a:cs typeface="Corbel"/>
              </a:defRPr>
            </a:lvl1pPr>
          </a:lstStyle>
          <a:p>
            <a:r>
              <a:rPr lang="en-US" dirty="0" smtClean="0"/>
              <a:t>Largest kiwifruit brand in the world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8671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Microservices</a:t>
            </a:r>
            <a:r>
              <a:rPr lang="en-US" dirty="0" smtClean="0"/>
              <a:t> – what’s next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status</a:t>
            </a:r>
          </a:p>
          <a:p>
            <a:pPr lvl="1"/>
            <a:r>
              <a:rPr lang="en-US" dirty="0" smtClean="0"/>
              <a:t>All our runtime services are currently pluggable ‘micro services’</a:t>
            </a:r>
          </a:p>
          <a:p>
            <a:pPr lvl="1"/>
            <a:r>
              <a:rPr lang="en-US" dirty="0" smtClean="0"/>
              <a:t>Service Bus as durable pub/sub gateway</a:t>
            </a:r>
          </a:p>
          <a:p>
            <a:r>
              <a:rPr lang="en-US" dirty="0" smtClean="0"/>
              <a:t>Next plans</a:t>
            </a:r>
          </a:p>
          <a:p>
            <a:pPr lvl="1"/>
            <a:r>
              <a:rPr lang="en-US" dirty="0" smtClean="0"/>
              <a:t>Provide micro services through the gallery</a:t>
            </a:r>
          </a:p>
          <a:p>
            <a:pPr lvl="1"/>
            <a:r>
              <a:rPr lang="en-US" dirty="0" smtClean="0"/>
              <a:t>Build tooling on top of Azure </a:t>
            </a:r>
            <a:r>
              <a:rPr lang="en-US" dirty="0" err="1" smtClean="0"/>
              <a:t>microservices</a:t>
            </a:r>
            <a:endParaRPr lang="en-US" dirty="0" smtClean="0"/>
          </a:p>
          <a:p>
            <a:r>
              <a:rPr lang="en-US" dirty="0" smtClean="0"/>
              <a:t>End goals</a:t>
            </a:r>
          </a:p>
          <a:p>
            <a:pPr lvl="1"/>
            <a:r>
              <a:rPr lang="en-US" dirty="0" smtClean="0"/>
              <a:t>Provide abstraction to our customers – as a service</a:t>
            </a:r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00715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274320" y="296897"/>
            <a:ext cx="11889564" cy="917575"/>
          </a:xfrm>
          <a:prstGeom prst="rect">
            <a:avLst/>
          </a:prstGeom>
        </p:spPr>
        <p:txBody>
          <a:bodyPr/>
          <a:lstStyle>
            <a:lvl1pPr algn="l" defTabSz="609585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Corbel"/>
                <a:ea typeface="+mj-ea"/>
                <a:cs typeface="Corbel"/>
              </a:defRPr>
            </a:lvl1pPr>
          </a:lstStyle>
          <a:p>
            <a:r>
              <a:rPr lang="en-US" dirty="0" smtClean="0"/>
              <a:t>Benefits</a:t>
            </a:r>
            <a:endParaRPr lang="nl-BE" dirty="0"/>
          </a:p>
        </p:txBody>
      </p:sp>
      <p:grpSp>
        <p:nvGrpSpPr>
          <p:cNvPr id="2" name="Group 1"/>
          <p:cNvGrpSpPr/>
          <p:nvPr/>
        </p:nvGrpSpPr>
        <p:grpSpPr>
          <a:xfrm>
            <a:off x="474861" y="1627164"/>
            <a:ext cx="11330211" cy="4159276"/>
            <a:chOff x="271301" y="1627164"/>
            <a:chExt cx="10759331" cy="4159276"/>
          </a:xfrm>
        </p:grpSpPr>
        <p:sp>
          <p:nvSpPr>
            <p:cNvPr id="16" name="Rectangle 15"/>
            <p:cNvSpPr>
              <a:spLocks/>
            </p:cNvSpPr>
            <p:nvPr/>
          </p:nvSpPr>
          <p:spPr bwMode="auto">
            <a:xfrm>
              <a:off x="7444933" y="2593571"/>
              <a:ext cx="3585699" cy="2619292"/>
            </a:xfrm>
            <a:prstGeom prst="rect">
              <a:avLst/>
            </a:prstGeom>
            <a:solidFill>
              <a:srgbClr val="0092D3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9" tIns="143428" rIns="182889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961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integration </a:t>
              </a:r>
              <a:r>
                <a:rPr lang="en-US" sz="1961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as a service</a:t>
              </a:r>
            </a:p>
            <a:p>
              <a:pPr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96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  <a:p>
              <a:pPr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961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centralized management</a:t>
              </a:r>
            </a:p>
            <a:p>
              <a:pPr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96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  <a:p>
              <a:pPr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961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growing with the platform</a:t>
              </a:r>
            </a:p>
            <a:p>
              <a:pPr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96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  <a:p>
              <a:pPr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961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multi-tenancy for better reach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ltGray">
            <a:xfrm>
              <a:off x="3839808" y="1627164"/>
              <a:ext cx="3585699" cy="3585699"/>
            </a:xfrm>
            <a:prstGeom prst="rect">
              <a:avLst/>
            </a:prstGeom>
          </p:spPr>
        </p:pic>
        <p:sp>
          <p:nvSpPr>
            <p:cNvPr id="18" name="Rectangle 17"/>
            <p:cNvSpPr>
              <a:spLocks noChangeAspect="1"/>
            </p:cNvSpPr>
            <p:nvPr/>
          </p:nvSpPr>
          <p:spPr bwMode="auto">
            <a:xfrm>
              <a:off x="3857991" y="1627164"/>
              <a:ext cx="3586942" cy="3585699"/>
            </a:xfrm>
            <a:prstGeom prst="rect">
              <a:avLst/>
            </a:prstGeom>
            <a:gradFill>
              <a:gsLst>
                <a:gs pos="13000">
                  <a:srgbClr val="000000">
                    <a:alpha val="68000"/>
                  </a:srgbClr>
                </a:gs>
                <a:gs pos="38000">
                  <a:srgbClr val="000000">
                    <a:alpha val="0"/>
                  </a:srgbClr>
                </a:gs>
              </a:gsLst>
              <a:lin ang="5400000" scaled="0"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9" tIns="143428" rIns="182889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961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Hybrid connectivity bridges the on premises world with the cloud</a:t>
              </a:r>
            </a:p>
          </p:txBody>
        </p:sp>
        <p:sp>
          <p:nvSpPr>
            <p:cNvPr id="25" name="Rectangle 24"/>
            <p:cNvSpPr>
              <a:spLocks/>
            </p:cNvSpPr>
            <p:nvPr/>
          </p:nvSpPr>
          <p:spPr bwMode="auto">
            <a:xfrm>
              <a:off x="271301" y="2593571"/>
              <a:ext cx="3585699" cy="2619292"/>
            </a:xfrm>
            <a:prstGeom prst="rect">
              <a:avLst/>
            </a:prstGeom>
            <a:solidFill>
              <a:srgbClr val="0092D3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9" tIns="143428" rIns="182889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961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lower </a:t>
              </a:r>
              <a:r>
                <a:rPr lang="en-US" sz="1961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TCO</a:t>
              </a:r>
            </a:p>
            <a:p>
              <a:pPr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96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  <a:p>
              <a:pPr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961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no license concerns</a:t>
              </a:r>
            </a:p>
            <a:p>
              <a:pPr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96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  <a:p>
              <a:pPr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961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easy to grow </a:t>
              </a:r>
            </a:p>
            <a:p>
              <a:pPr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96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  <a:p>
              <a:pPr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961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no </a:t>
              </a:r>
              <a:r>
                <a:rPr lang="en-US" sz="1961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inhouse</a:t>
              </a:r>
              <a:r>
                <a:rPr lang="en-US" sz="1961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technical skills needed</a:t>
              </a:r>
            </a:p>
          </p:txBody>
        </p:sp>
        <p:sp>
          <p:nvSpPr>
            <p:cNvPr id="30" name="Rectangle 29"/>
            <p:cNvSpPr>
              <a:spLocks/>
            </p:cNvSpPr>
            <p:nvPr/>
          </p:nvSpPr>
          <p:spPr bwMode="auto">
            <a:xfrm>
              <a:off x="271301" y="1627164"/>
              <a:ext cx="3585699" cy="908218"/>
            </a:xfrm>
            <a:prstGeom prst="rect">
              <a:avLst/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9" tIns="143428" rIns="182889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961" b="1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For our customers</a:t>
              </a:r>
              <a:endParaRPr lang="en-US" sz="1961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1" name="Rectangle 30"/>
            <p:cNvSpPr>
              <a:spLocks/>
            </p:cNvSpPr>
            <p:nvPr/>
          </p:nvSpPr>
          <p:spPr bwMode="auto">
            <a:xfrm>
              <a:off x="7444933" y="1627164"/>
              <a:ext cx="3585699" cy="908218"/>
            </a:xfrm>
            <a:prstGeom prst="rect">
              <a:avLst/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9" tIns="143428" rIns="182889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961" b="1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For </a:t>
              </a:r>
              <a:r>
                <a:rPr lang="en-US" sz="1961" b="1" dirty="0" err="1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codit</a:t>
              </a:r>
              <a:endParaRPr lang="en-US" sz="1961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2" name="Rectangle 31"/>
            <p:cNvSpPr>
              <a:spLocks/>
            </p:cNvSpPr>
            <p:nvPr/>
          </p:nvSpPr>
          <p:spPr bwMode="auto">
            <a:xfrm>
              <a:off x="271301" y="5271051"/>
              <a:ext cx="10759331" cy="515389"/>
            </a:xfrm>
            <a:prstGeom prst="rect">
              <a:avLst/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9" tIns="143428" rIns="182889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961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Azure BizTalk</a:t>
              </a:r>
              <a:endParaRPr lang="en-US" sz="196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030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Thank</a:t>
            </a:r>
            <a:r>
              <a:rPr lang="nl-BE" dirty="0" smtClean="0"/>
              <a:t> </a:t>
            </a:r>
            <a:r>
              <a:rPr lang="nl-BE" dirty="0" err="1" smtClean="0"/>
              <a:t>you</a:t>
            </a:r>
            <a:r>
              <a:rPr lang="nl-BE" dirty="0" smtClean="0"/>
              <a:t>!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23334" y="1491018"/>
            <a:ext cx="10245165" cy="23079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BE" sz="3600" dirty="0" smtClean="0"/>
              <a:t>Keep in touch! </a:t>
            </a:r>
          </a:p>
          <a:p>
            <a:pPr marL="0" indent="0">
              <a:buNone/>
            </a:pPr>
            <a:r>
              <a:rPr lang="nl-BE" sz="2800" dirty="0" smtClean="0"/>
              <a:t>Call or mail us. </a:t>
            </a:r>
            <a:r>
              <a:rPr lang="nl-BE" sz="2800" dirty="0" err="1" smtClean="0"/>
              <a:t>Ask</a:t>
            </a:r>
            <a:r>
              <a:rPr lang="nl-BE" sz="2800" dirty="0" smtClean="0"/>
              <a:t> </a:t>
            </a:r>
            <a:r>
              <a:rPr lang="nl-BE" sz="2800" dirty="0" err="1" smtClean="0"/>
              <a:t>questions</a:t>
            </a:r>
            <a:r>
              <a:rPr lang="nl-BE" sz="2800" dirty="0" smtClean="0"/>
              <a:t>. Happy to help. </a:t>
            </a:r>
          </a:p>
          <a:p>
            <a:pPr marL="0" indent="0">
              <a:buNone/>
            </a:pPr>
            <a:endParaRPr lang="nl-BE" sz="2800" dirty="0" smtClean="0"/>
          </a:p>
          <a:p>
            <a:pPr marL="0" indent="0">
              <a:buNone/>
            </a:pPr>
            <a:r>
              <a:rPr lang="nl-BE" sz="3600" dirty="0" err="1" smtClean="0"/>
              <a:t>Stay</a:t>
            </a:r>
            <a:r>
              <a:rPr lang="nl-BE" sz="3600" dirty="0" smtClean="0"/>
              <a:t> </a:t>
            </a:r>
            <a:r>
              <a:rPr lang="nl-BE" sz="3600" dirty="0" err="1" smtClean="0"/>
              <a:t>tuned</a:t>
            </a:r>
            <a:endParaRPr lang="nl-BE" sz="3600" dirty="0"/>
          </a:p>
        </p:txBody>
      </p:sp>
      <p:sp>
        <p:nvSpPr>
          <p:cNvPr id="5" name="Rectangle 3"/>
          <p:cNvSpPr/>
          <p:nvPr/>
        </p:nvSpPr>
        <p:spPr>
          <a:xfrm>
            <a:off x="498681" y="3980886"/>
            <a:ext cx="1724910" cy="17249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b"/>
          <a:lstStyle/>
          <a:p>
            <a:r>
              <a:rPr lang="nl-BE" sz="2400" dirty="0" smtClean="0">
                <a:solidFill>
                  <a:schemeClr val="bg1"/>
                </a:solidFill>
                <a:latin typeface="Corbel"/>
                <a:cs typeface="Corbel"/>
              </a:rPr>
              <a:t>LinkedIn</a:t>
            </a:r>
            <a:endParaRPr lang="nl-BE" sz="2400" dirty="0">
              <a:solidFill>
                <a:schemeClr val="bg1"/>
              </a:solidFill>
              <a:latin typeface="Corbel"/>
              <a:cs typeface="Corbel"/>
            </a:endParaRPr>
          </a:p>
        </p:txBody>
      </p:sp>
      <p:sp>
        <p:nvSpPr>
          <p:cNvPr id="6" name="Rectangle 22"/>
          <p:cNvSpPr/>
          <p:nvPr/>
        </p:nvSpPr>
        <p:spPr>
          <a:xfrm>
            <a:off x="4213418" y="3980886"/>
            <a:ext cx="1724910" cy="17249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b"/>
          <a:lstStyle/>
          <a:p>
            <a:r>
              <a:rPr lang="nl-BE" sz="2400" dirty="0" smtClean="0">
                <a:solidFill>
                  <a:schemeClr val="bg1"/>
                </a:solidFill>
                <a:latin typeface="Corbel"/>
                <a:cs typeface="Corbel"/>
              </a:rPr>
              <a:t>blog</a:t>
            </a:r>
            <a:br>
              <a:rPr lang="nl-BE" sz="2400" dirty="0" smtClean="0">
                <a:solidFill>
                  <a:schemeClr val="bg1"/>
                </a:solidFill>
                <a:latin typeface="Corbel"/>
                <a:cs typeface="Corbel"/>
              </a:rPr>
            </a:br>
            <a:r>
              <a:rPr lang="nl-BE" sz="2400" dirty="0" smtClean="0">
                <a:solidFill>
                  <a:schemeClr val="bg1"/>
                </a:solidFill>
                <a:latin typeface="Corbel"/>
                <a:cs typeface="Corbel"/>
              </a:rPr>
              <a:t>.codit.eu</a:t>
            </a:r>
            <a:endParaRPr lang="nl-BE" sz="2400" dirty="0">
              <a:solidFill>
                <a:schemeClr val="bg1"/>
              </a:solidFill>
              <a:latin typeface="Corbel"/>
              <a:cs typeface="Corbel"/>
            </a:endParaRPr>
          </a:p>
        </p:txBody>
      </p:sp>
      <p:sp>
        <p:nvSpPr>
          <p:cNvPr id="7" name="Rectangle 23"/>
          <p:cNvSpPr/>
          <p:nvPr/>
        </p:nvSpPr>
        <p:spPr>
          <a:xfrm>
            <a:off x="6085099" y="3980886"/>
            <a:ext cx="1724910" cy="17249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b"/>
          <a:lstStyle/>
          <a:p>
            <a:r>
              <a:rPr lang="nl-BE" sz="2400" dirty="0" smtClean="0">
                <a:solidFill>
                  <a:schemeClr val="bg1"/>
                </a:solidFill>
                <a:latin typeface="Corbel"/>
                <a:cs typeface="Corbel"/>
              </a:rPr>
              <a:t>codit.eu</a:t>
            </a:r>
            <a:endParaRPr lang="nl-BE" sz="2400" dirty="0">
              <a:solidFill>
                <a:schemeClr val="bg1"/>
              </a:solidFill>
              <a:latin typeface="Corbel"/>
              <a:cs typeface="Corbel"/>
            </a:endParaRPr>
          </a:p>
        </p:txBody>
      </p:sp>
      <p:sp>
        <p:nvSpPr>
          <p:cNvPr id="8" name="Rectangle 24"/>
          <p:cNvSpPr/>
          <p:nvPr/>
        </p:nvSpPr>
        <p:spPr>
          <a:xfrm>
            <a:off x="7956783" y="3980886"/>
            <a:ext cx="1724910" cy="17249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b"/>
          <a:lstStyle/>
          <a:p>
            <a:r>
              <a:rPr lang="nl-BE" sz="2400" dirty="0" err="1" smtClean="0">
                <a:solidFill>
                  <a:schemeClr val="bg1"/>
                </a:solidFill>
                <a:latin typeface="Corbel"/>
                <a:cs typeface="Corbel"/>
              </a:rPr>
              <a:t>Newsletter</a:t>
            </a:r>
            <a:endParaRPr lang="nl-BE" sz="2400" dirty="0">
              <a:solidFill>
                <a:schemeClr val="bg1"/>
              </a:solidFill>
              <a:latin typeface="Corbel"/>
              <a:cs typeface="Corbel"/>
            </a:endParaRPr>
          </a:p>
        </p:txBody>
      </p:sp>
      <p:sp>
        <p:nvSpPr>
          <p:cNvPr id="9" name="Rectangle 26"/>
          <p:cNvSpPr/>
          <p:nvPr/>
        </p:nvSpPr>
        <p:spPr>
          <a:xfrm>
            <a:off x="2350189" y="3980886"/>
            <a:ext cx="1724910" cy="17249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b"/>
          <a:lstStyle/>
          <a:p>
            <a:r>
              <a:rPr lang="nl-BE" sz="2400" dirty="0" smtClean="0">
                <a:solidFill>
                  <a:schemeClr val="bg1"/>
                </a:solidFill>
                <a:latin typeface="Corbel"/>
                <a:cs typeface="Corbel"/>
              </a:rPr>
              <a:t>Twitter</a:t>
            </a:r>
            <a:endParaRPr lang="nl-BE" sz="2400" dirty="0">
              <a:solidFill>
                <a:schemeClr val="bg1"/>
              </a:solidFill>
              <a:latin typeface="Corbel"/>
              <a:cs typeface="Corbel"/>
            </a:endParaRPr>
          </a:p>
        </p:txBody>
      </p:sp>
      <p:sp>
        <p:nvSpPr>
          <p:cNvPr id="10" name="Rectangle 33"/>
          <p:cNvSpPr/>
          <p:nvPr/>
        </p:nvSpPr>
        <p:spPr>
          <a:xfrm>
            <a:off x="9811560" y="3980886"/>
            <a:ext cx="1724910" cy="17249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b"/>
          <a:lstStyle/>
          <a:p>
            <a:r>
              <a:rPr lang="nl-BE" sz="2400" dirty="0" smtClean="0">
                <a:solidFill>
                  <a:schemeClr val="bg1"/>
                </a:solidFill>
                <a:latin typeface="Corbel"/>
                <a:cs typeface="Corbel"/>
              </a:rPr>
              <a:t>Pay us </a:t>
            </a:r>
            <a:br>
              <a:rPr lang="nl-BE" sz="2400" dirty="0" smtClean="0">
                <a:solidFill>
                  <a:schemeClr val="bg1"/>
                </a:solidFill>
                <a:latin typeface="Corbel"/>
                <a:cs typeface="Corbel"/>
              </a:rPr>
            </a:br>
            <a:r>
              <a:rPr lang="nl-BE" sz="2400" dirty="0" smtClean="0">
                <a:solidFill>
                  <a:schemeClr val="bg1"/>
                </a:solidFill>
                <a:latin typeface="Corbel"/>
                <a:cs typeface="Corbel"/>
              </a:rPr>
              <a:t>a visit</a:t>
            </a:r>
            <a:endParaRPr lang="nl-BE" sz="2400" dirty="0">
              <a:solidFill>
                <a:schemeClr val="bg1"/>
              </a:solidFill>
              <a:latin typeface="Corbel"/>
              <a:cs typeface="Corbel"/>
            </a:endParaRPr>
          </a:p>
        </p:txBody>
      </p:sp>
      <p:pic>
        <p:nvPicPr>
          <p:cNvPr id="3074" name="Picture 2" descr="C:\Users\Admin\AppData\Local\Temp\VMwareDnD\e91c2daf\icon-blo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749" y="4076206"/>
            <a:ext cx="43815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AppData\Local\Temp\VMwareDnD\e91c2daf\icon-ho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973" y="4094016"/>
            <a:ext cx="60007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AppData\Local\Temp\VMwareDnD\e91c2daf\icon-i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23" y="4108304"/>
            <a:ext cx="51435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AppData\Local\Temp\VMwareDnD\e91c2daf\icon-mai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464" y="4120830"/>
            <a:ext cx="616011" cy="49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dmin\AppData\Local\Temp\VMwareDnD\e91c2daf\icon-twitt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86" y="4120830"/>
            <a:ext cx="62865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Admin\AppData\Local\Temp\VMwareDnD\e91c2daf\icon-web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692" y="4108304"/>
            <a:ext cx="584026" cy="58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99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6912000" y="1548129"/>
            <a:ext cx="1344000" cy="13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b"/>
          <a:lstStyle/>
          <a:p>
            <a:r>
              <a:rPr lang="nl-BE" sz="1333" dirty="0" smtClean="0"/>
              <a:t>Codit Intl</a:t>
            </a:r>
            <a:endParaRPr lang="nl-BE" sz="1333" dirty="0"/>
          </a:p>
        </p:txBody>
      </p:sp>
      <p:sp>
        <p:nvSpPr>
          <p:cNvPr id="50" name="Rectangle 49"/>
          <p:cNvSpPr/>
          <p:nvPr/>
        </p:nvSpPr>
        <p:spPr>
          <a:xfrm>
            <a:off x="960000" y="4559457"/>
            <a:ext cx="1344000" cy="13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48000" rIns="96000" bIns="48000" rtlCol="0" anchor="ctr"/>
          <a:lstStyle/>
          <a:p>
            <a:r>
              <a:rPr lang="fr-FR" sz="1467" dirty="0" smtClean="0">
                <a:latin typeface="Corbel"/>
                <a:cs typeface="Corbel"/>
              </a:rPr>
              <a:t>2012 &amp; 2013</a:t>
            </a:r>
          </a:p>
          <a:p>
            <a:endParaRPr lang="fr-FR" sz="1200" dirty="0">
              <a:latin typeface="Corbel"/>
              <a:cs typeface="Corbel"/>
            </a:endParaRPr>
          </a:p>
          <a:p>
            <a:r>
              <a:rPr lang="fr-FR" sz="1100" dirty="0" smtClean="0">
                <a:latin typeface="Corbel"/>
                <a:cs typeface="Corbel"/>
              </a:rPr>
              <a:t>Partner of the Year</a:t>
            </a:r>
          </a:p>
          <a:p>
            <a:endParaRPr lang="fr-FR" sz="1100" dirty="0" smtClean="0">
              <a:latin typeface="Corbel"/>
              <a:cs typeface="Corbel"/>
            </a:endParaRPr>
          </a:p>
          <a:p>
            <a:r>
              <a:rPr lang="fr-FR" sz="11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orbel"/>
                <a:cs typeface="Corbel"/>
              </a:rPr>
              <a:t>Award Finalist</a:t>
            </a:r>
          </a:p>
          <a:p>
            <a:r>
              <a:rPr lang="fr-FR" sz="800" dirty="0" smtClean="0">
                <a:latin typeface="Corbel"/>
                <a:cs typeface="Corbel"/>
              </a:rPr>
              <a:t>Application Integration</a:t>
            </a:r>
            <a:endParaRPr lang="fr-FR" sz="800" dirty="0">
              <a:latin typeface="Corbel"/>
              <a:cs typeface="Corbel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448000" y="4559457"/>
            <a:ext cx="2832000" cy="1344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8000" tIns="48000" rIns="48000" bIns="48000" rtlCol="0" anchor="b"/>
          <a:lstStyle/>
          <a:p>
            <a:pPr algn="ctr"/>
            <a:r>
              <a:rPr lang="fr-FR" sz="1333" dirty="0">
                <a:solidFill>
                  <a:schemeClr val="tx2"/>
                </a:solidFill>
                <a:latin typeface="Corbel"/>
                <a:cs typeface="Corbel"/>
              </a:rPr>
              <a:t>Close collaboration </a:t>
            </a:r>
            <a:r>
              <a:rPr lang="fr-FR" sz="1333" dirty="0" err="1">
                <a:solidFill>
                  <a:schemeClr val="tx2"/>
                </a:solidFill>
                <a:latin typeface="Corbel"/>
                <a:cs typeface="Corbel"/>
              </a:rPr>
              <a:t>with</a:t>
            </a:r>
            <a:r>
              <a:rPr lang="fr-FR" sz="1333" dirty="0">
                <a:solidFill>
                  <a:schemeClr val="tx2"/>
                </a:solidFill>
                <a:latin typeface="Corbel"/>
                <a:cs typeface="Corbel"/>
              </a:rPr>
              <a:t> Microsoft</a:t>
            </a:r>
          </a:p>
        </p:txBody>
      </p:sp>
      <p:sp>
        <p:nvSpPr>
          <p:cNvPr id="48" name="Rectangle 47"/>
          <p:cNvSpPr/>
          <p:nvPr/>
        </p:nvSpPr>
        <p:spPr>
          <a:xfrm>
            <a:off x="960000" y="3038700"/>
            <a:ext cx="2832000" cy="1344000"/>
          </a:xfrm>
          <a:prstGeom prst="rect">
            <a:avLst/>
          </a:prstGeom>
          <a:solidFill>
            <a:srgbClr val="009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b"/>
          <a:lstStyle/>
          <a:p>
            <a:r>
              <a:rPr lang="fr-FR" sz="1333" dirty="0">
                <a:latin typeface="Corbel"/>
                <a:cs typeface="Corbel"/>
              </a:rPr>
              <a:t>&gt; </a:t>
            </a:r>
            <a:r>
              <a:rPr lang="fr-FR" sz="1333" dirty="0" smtClean="0">
                <a:latin typeface="Corbel"/>
                <a:cs typeface="Corbel"/>
              </a:rPr>
              <a:t>60 Active </a:t>
            </a:r>
            <a:r>
              <a:rPr lang="fr-FR" sz="1333" dirty="0" err="1" smtClean="0">
                <a:latin typeface="Corbel"/>
                <a:cs typeface="Corbel"/>
              </a:rPr>
              <a:t>integration</a:t>
            </a:r>
            <a:r>
              <a:rPr lang="fr-FR" sz="1333" dirty="0" smtClean="0">
                <a:latin typeface="Corbel"/>
                <a:cs typeface="Corbel"/>
              </a:rPr>
              <a:t> </a:t>
            </a:r>
            <a:r>
              <a:rPr lang="fr-FR" sz="1333" dirty="0" err="1" smtClean="0">
                <a:latin typeface="Corbel"/>
                <a:cs typeface="Corbel"/>
              </a:rPr>
              <a:t>customers</a:t>
            </a:r>
            <a:endParaRPr lang="fr-FR" sz="1333" dirty="0">
              <a:latin typeface="Corbel"/>
              <a:cs typeface="Corbel"/>
            </a:endParaRPr>
          </a:p>
        </p:txBody>
      </p:sp>
      <p:sp>
        <p:nvSpPr>
          <p:cNvPr id="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FFFFFF"/>
                </a:solidFill>
              </a:rPr>
              <a:t>About us</a:t>
            </a:r>
            <a:endParaRPr lang="nl-BE" dirty="0">
              <a:solidFill>
                <a:srgbClr val="FFFFFF"/>
              </a:solidFill>
            </a:endParaRPr>
          </a:p>
        </p:txBody>
      </p:sp>
      <p:sp>
        <p:nvSpPr>
          <p:cNvPr id="3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31105" y="6421091"/>
            <a:ext cx="423333" cy="244629"/>
          </a:xfrm>
        </p:spPr>
        <p:txBody>
          <a:bodyPr/>
          <a:lstStyle/>
          <a:p>
            <a:fld id="{3E37A588-B1BA-6340-A881-9162022463EC}" type="slidenum">
              <a:rPr lang="en-US" sz="1400" smtClean="0">
                <a:effectLst/>
              </a:rPr>
              <a:pPr/>
              <a:t>2</a:t>
            </a:fld>
            <a:endParaRPr lang="en-US" sz="1400" dirty="0">
              <a:effectLst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424000" y="1548129"/>
            <a:ext cx="1344000" cy="13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b"/>
          <a:lstStyle/>
          <a:p>
            <a:r>
              <a:rPr lang="nl-BE" sz="1333" dirty="0"/>
              <a:t>RV 2012 </a:t>
            </a:r>
            <a:r>
              <a:rPr lang="nl-BE" sz="1333" dirty="0" smtClean="0"/>
              <a:t>5,1 M</a:t>
            </a:r>
            <a:r>
              <a:rPr lang="nl-BE" sz="1333" dirty="0"/>
              <a:t>€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448000" y="1548296"/>
            <a:ext cx="2832000" cy="13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b"/>
          <a:lstStyle/>
          <a:p>
            <a:r>
              <a:rPr lang="fr-FR" sz="1333" dirty="0" err="1">
                <a:solidFill>
                  <a:schemeClr val="tx1"/>
                </a:solidFill>
                <a:latin typeface="Corbel"/>
                <a:cs typeface="Corbel"/>
              </a:rPr>
              <a:t>Focused</a:t>
            </a:r>
            <a:r>
              <a:rPr lang="fr-FR" sz="1333" dirty="0">
                <a:solidFill>
                  <a:schemeClr val="tx1"/>
                </a:solidFill>
                <a:latin typeface="Corbel"/>
                <a:cs typeface="Corbel"/>
              </a:rPr>
              <a:t> on </a:t>
            </a:r>
            <a:r>
              <a:rPr lang="fr-FR" sz="1333" dirty="0" err="1" smtClean="0">
                <a:solidFill>
                  <a:schemeClr val="tx1"/>
                </a:solidFill>
                <a:latin typeface="Corbel"/>
                <a:cs typeface="Corbel"/>
              </a:rPr>
              <a:t>integration</a:t>
            </a:r>
            <a:r>
              <a:rPr lang="fr-FR" sz="1333" dirty="0" smtClean="0">
                <a:solidFill>
                  <a:schemeClr val="tx1"/>
                </a:solidFill>
                <a:latin typeface="Corbel"/>
                <a:cs typeface="Corbel"/>
              </a:rPr>
              <a:t> solutions</a:t>
            </a:r>
            <a:endParaRPr lang="fr-FR" sz="1333" dirty="0">
              <a:solidFill>
                <a:schemeClr val="tx1"/>
              </a:solidFill>
              <a:latin typeface="Corbel"/>
              <a:cs typeface="Corbel"/>
            </a:endParaRPr>
          </a:p>
        </p:txBody>
      </p:sp>
      <p:pic>
        <p:nvPicPr>
          <p:cNvPr id="66" name="Picture 6" descr="C:\Users\Kristof\Desktop\Untitled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000" y="3045139"/>
            <a:ext cx="1170105" cy="117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2" descr="C:\Users\kristofcb\Desktop\chart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725" y="1640225"/>
            <a:ext cx="1068539" cy="946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960000" y="1547721"/>
            <a:ext cx="1344000" cy="1344000"/>
          </a:xfrm>
          <a:prstGeom prst="rect">
            <a:avLst/>
          </a:prstGeom>
          <a:solidFill>
            <a:srgbClr val="009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48000" rIns="48000" bIns="48000" rtlCol="0" anchor="b"/>
          <a:lstStyle/>
          <a:p>
            <a:r>
              <a:rPr lang="nl-BE" sz="1333" dirty="0" smtClean="0"/>
              <a:t>2000 Belgium</a:t>
            </a:r>
            <a:endParaRPr lang="nl-BE" sz="1333" dirty="0"/>
          </a:p>
          <a:p>
            <a:r>
              <a:rPr lang="nl-BE" sz="1333" dirty="0" smtClean="0"/>
              <a:t>2004 France</a:t>
            </a:r>
          </a:p>
          <a:p>
            <a:r>
              <a:rPr lang="nl-BE" sz="1333" dirty="0" smtClean="0"/>
              <a:t>2013 Portugal</a:t>
            </a:r>
            <a:endParaRPr lang="nl-BE" sz="1333" dirty="0"/>
          </a:p>
        </p:txBody>
      </p:sp>
      <p:grpSp>
        <p:nvGrpSpPr>
          <p:cNvPr id="16" name="Group 15"/>
          <p:cNvGrpSpPr/>
          <p:nvPr/>
        </p:nvGrpSpPr>
        <p:grpSpPr>
          <a:xfrm>
            <a:off x="824288" y="1502382"/>
            <a:ext cx="1614112" cy="785180"/>
            <a:chOff x="749536" y="1556532"/>
            <a:chExt cx="1682336" cy="81836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536" y="1556532"/>
              <a:ext cx="818368" cy="818368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9052" y="1556532"/>
              <a:ext cx="818368" cy="818368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3504" y="1556532"/>
              <a:ext cx="818368" cy="818368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015" y="1677500"/>
            <a:ext cx="2055563" cy="4336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8501" y="3042967"/>
            <a:ext cx="2825315" cy="135333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132" y="4641808"/>
            <a:ext cx="2720738" cy="928777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8412501" y="3038700"/>
            <a:ext cx="2832000" cy="1344000"/>
          </a:xfrm>
          <a:prstGeom prst="rect">
            <a:avLst/>
          </a:prstGeom>
          <a:solidFill>
            <a:srgbClr val="009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b"/>
          <a:lstStyle/>
          <a:p>
            <a:pPr algn="r"/>
            <a:r>
              <a:rPr lang="fr-FR" sz="1333" dirty="0" smtClean="0">
                <a:latin typeface="Corbel"/>
                <a:cs typeface="Corbel"/>
              </a:rPr>
              <a:t>60 </a:t>
            </a:r>
            <a:r>
              <a:rPr lang="fr-FR" sz="1333" dirty="0" err="1" smtClean="0">
                <a:latin typeface="Corbel"/>
                <a:cs typeface="Corbel"/>
              </a:rPr>
              <a:t>employees</a:t>
            </a:r>
            <a:r>
              <a:rPr lang="fr-FR" sz="1333" dirty="0" smtClean="0">
                <a:latin typeface="Corbel"/>
                <a:cs typeface="Corbel"/>
              </a:rPr>
              <a:t> </a:t>
            </a:r>
          </a:p>
          <a:p>
            <a:pPr algn="r"/>
            <a:r>
              <a:rPr lang="fr-FR" sz="1333" dirty="0" smtClean="0">
                <a:latin typeface="Corbel"/>
                <a:cs typeface="Corbel"/>
              </a:rPr>
              <a:t>&gt; 50 consultants BizTalk </a:t>
            </a:r>
            <a:r>
              <a:rPr lang="fr-FR" sz="1333" dirty="0" err="1" smtClean="0">
                <a:latin typeface="Corbel"/>
                <a:cs typeface="Corbel"/>
              </a:rPr>
              <a:t>certified</a:t>
            </a:r>
            <a:endParaRPr lang="fr-FR" sz="1333" dirty="0">
              <a:latin typeface="Corbel"/>
              <a:cs typeface="Corbel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026" y="3254420"/>
            <a:ext cx="756352" cy="75635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0" b="4694"/>
          <a:stretch/>
        </p:blipFill>
        <p:spPr>
          <a:xfrm>
            <a:off x="8400000" y="1551539"/>
            <a:ext cx="2838623" cy="13342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846" y="2183470"/>
            <a:ext cx="2189221" cy="331914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5414183" y="4547546"/>
            <a:ext cx="2832000" cy="1344000"/>
          </a:xfrm>
          <a:prstGeom prst="rect">
            <a:avLst/>
          </a:prstGeom>
          <a:solidFill>
            <a:srgbClr val="009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b"/>
          <a:lstStyle/>
          <a:p>
            <a:r>
              <a:rPr lang="nl-BE" sz="1333" dirty="0" smtClean="0">
                <a:latin typeface="Corbel"/>
                <a:cs typeface="Corbel"/>
              </a:rPr>
              <a:t>&gt; 200 succesful integration projects</a:t>
            </a:r>
            <a:endParaRPr lang="nl-BE" sz="1333" dirty="0">
              <a:latin typeface="Corbel"/>
              <a:cs typeface="Corbe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665" y="4638202"/>
            <a:ext cx="743959" cy="743959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6912000" y="3038700"/>
            <a:ext cx="1344000" cy="1344000"/>
          </a:xfrm>
          <a:prstGeom prst="rect">
            <a:avLst/>
          </a:prstGeom>
          <a:solidFill>
            <a:srgbClr val="0092D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6000" tIns="48000" rIns="96000" bIns="48000" rtlCol="0" anchor="b"/>
          <a:lstStyle/>
          <a:p>
            <a:r>
              <a:rPr lang="fr-FR" sz="1200" dirty="0" smtClean="0">
                <a:solidFill>
                  <a:schemeClr val="bg1"/>
                </a:solidFill>
              </a:rPr>
              <a:t>e-news  +  </a:t>
            </a:r>
            <a:r>
              <a:rPr lang="fr-FR" sz="1200" dirty="0" err="1" smtClean="0">
                <a:solidFill>
                  <a:schemeClr val="bg1"/>
                </a:solidFill>
              </a:rPr>
              <a:t>SoMe</a:t>
            </a:r>
            <a:endParaRPr lang="fr-FR" sz="1200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56120" y="3434456"/>
            <a:ext cx="1054100" cy="457200"/>
          </a:xfrm>
          <a:prstGeom prst="rect">
            <a:avLst/>
          </a:prstGeom>
        </p:spPr>
      </p:pic>
      <p:pic>
        <p:nvPicPr>
          <p:cNvPr id="3" name="Picture 2" descr="codit-team.jpg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6" b="-1"/>
          <a:stretch/>
        </p:blipFill>
        <p:spPr>
          <a:xfrm>
            <a:off x="8413756" y="4547189"/>
            <a:ext cx="2830092" cy="1342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30095" y="5437021"/>
            <a:ext cx="1161905" cy="20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19331" y="1579862"/>
            <a:ext cx="1022426" cy="1048009"/>
          </a:xfrm>
          <a:prstGeom prst="rect">
            <a:avLst/>
          </a:prstGeom>
        </p:spPr>
      </p:pic>
      <p:pic>
        <p:nvPicPr>
          <p:cNvPr id="36" name="Picture 1"/>
          <p:cNvPicPr>
            <a:picLocks noChangeAspect="1"/>
          </p:cNvPicPr>
          <p:nvPr/>
        </p:nvPicPr>
        <p:blipFill>
          <a:blip r:embed="rId17">
            <a:biLevel thresh="25000"/>
          </a:blip>
          <a:stretch>
            <a:fillRect/>
          </a:stretch>
        </p:blipFill>
        <p:spPr>
          <a:xfrm>
            <a:off x="10159067" y="6375737"/>
            <a:ext cx="1436225" cy="36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967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chemeClr val="tx1"/>
                </a:solidFill>
              </a:rPr>
              <a:t>Integration </a:t>
            </a:r>
            <a:r>
              <a:rPr lang="en-US" sz="5400" b="1" dirty="0" smtClean="0">
                <a:solidFill>
                  <a:schemeClr val="tx1"/>
                </a:solidFill>
              </a:rPr>
              <a:t>Cloud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offering integration as a service to our customers</a:t>
            </a:r>
          </a:p>
          <a:p>
            <a:r>
              <a:rPr lang="en-US" dirty="0"/>
              <a:t>building on Microsoft Azure</a:t>
            </a:r>
            <a:endParaRPr lang="nl-BE" dirty="0"/>
          </a:p>
          <a:p>
            <a:endParaRPr lang="nl-BE" dirty="0"/>
          </a:p>
        </p:txBody>
      </p:sp>
      <p:grpSp>
        <p:nvGrpSpPr>
          <p:cNvPr id="4" name="Group 3"/>
          <p:cNvGrpSpPr/>
          <p:nvPr/>
        </p:nvGrpSpPr>
        <p:grpSpPr>
          <a:xfrm>
            <a:off x="525781" y="4061342"/>
            <a:ext cx="11493044" cy="1897442"/>
            <a:chOff x="525781" y="4061342"/>
            <a:chExt cx="11493044" cy="1897442"/>
          </a:xfrm>
        </p:grpSpPr>
        <p:sp>
          <p:nvSpPr>
            <p:cNvPr id="10" name="TextBox 9"/>
            <p:cNvSpPr txBox="1"/>
            <p:nvPr/>
          </p:nvSpPr>
          <p:spPr>
            <a:xfrm>
              <a:off x="525781" y="4061342"/>
              <a:ext cx="2834638" cy="1897442"/>
            </a:xfrm>
            <a:prstGeom prst="rect">
              <a:avLst/>
            </a:prstGeom>
            <a:solidFill>
              <a:schemeClr val="tx1">
                <a:lumMod val="90000"/>
                <a:lumOff val="10000"/>
              </a:schemeClr>
            </a:solidFill>
            <a:ln>
              <a:solidFill>
                <a:srgbClr val="0092D3"/>
              </a:solidFill>
            </a:ln>
          </p:spPr>
          <p:txBody>
            <a:bodyPr wrap="square" lIns="180000" tIns="180000" rIns="180000" bIns="180000" rtlCol="0" anchor="b">
              <a:noAutofit/>
            </a:bodyPr>
            <a:lstStyle/>
            <a:p>
              <a:r>
                <a:rPr lang="nl-BE" sz="3200" dirty="0" smtClean="0">
                  <a:solidFill>
                    <a:schemeClr val="bg1"/>
                  </a:solidFill>
                  <a:latin typeface="Corbel"/>
                  <a:cs typeface="Corbel"/>
                </a:rPr>
                <a:t>Architecture</a:t>
              </a:r>
              <a:endParaRPr lang="en-US" sz="3200" dirty="0">
                <a:solidFill>
                  <a:schemeClr val="bg1"/>
                </a:solidFill>
                <a:latin typeface="Corbel"/>
                <a:cs typeface="Corbel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76126" y="4061342"/>
              <a:ext cx="1997824" cy="1897442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lIns="180000" tIns="180000" rIns="180000" bIns="180000" rtlCol="0" anchor="b">
              <a:noAutofit/>
            </a:bodyPr>
            <a:lstStyle/>
            <a:p>
              <a:pPr algn="ctr"/>
              <a:r>
                <a:rPr lang="nl-BE" dirty="0" smtClean="0">
                  <a:solidFill>
                    <a:schemeClr val="bg1"/>
                  </a:solidFill>
                  <a:latin typeface="Corbel"/>
                  <a:cs typeface="Corbel"/>
                </a:rPr>
                <a:t>Self-service portal</a:t>
              </a:r>
              <a:endParaRPr lang="en-US" dirty="0">
                <a:solidFill>
                  <a:schemeClr val="bg1"/>
                </a:solidFill>
                <a:latin typeface="Corbel"/>
                <a:cs typeface="Corbel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84738" y="4061342"/>
              <a:ext cx="1923443" cy="1897442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lIns="180000" tIns="180000" rIns="180000" bIns="180000" rtlCol="0" anchor="b">
              <a:noAutofit/>
            </a:bodyPr>
            <a:lstStyle/>
            <a:p>
              <a:pPr algn="ctr"/>
              <a:r>
                <a:rPr lang="nl-BE" dirty="0" smtClean="0">
                  <a:solidFill>
                    <a:schemeClr val="bg1"/>
                  </a:solidFill>
                  <a:latin typeface="Corbel"/>
                  <a:cs typeface="Corbel"/>
                </a:rPr>
                <a:t>Out of the box components</a:t>
              </a:r>
              <a:endParaRPr lang="en-US" dirty="0">
                <a:solidFill>
                  <a:schemeClr val="bg1"/>
                </a:solidFill>
                <a:latin typeface="Corbel"/>
                <a:cs typeface="Corbel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53423" y="4241805"/>
              <a:ext cx="840534" cy="840534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7841895" y="4061342"/>
              <a:ext cx="1997824" cy="1897442"/>
            </a:xfrm>
            <a:prstGeom prst="rect">
              <a:avLst/>
            </a:prstGeom>
            <a:solidFill>
              <a:schemeClr val="tx1">
                <a:lumMod val="90000"/>
                <a:lumOff val="10000"/>
              </a:schemeClr>
            </a:solidFill>
            <a:ln>
              <a:solidFill>
                <a:srgbClr val="0092D3"/>
              </a:solidFill>
            </a:ln>
          </p:spPr>
          <p:txBody>
            <a:bodyPr wrap="square" lIns="180000" tIns="180000" rIns="180000" bIns="180000" rtlCol="0" anchor="b">
              <a:no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Corbel"/>
                  <a:cs typeface="Corbel"/>
                </a:rPr>
                <a:t>Built on </a:t>
              </a:r>
              <a:r>
                <a:rPr lang="en-US" dirty="0" smtClean="0">
                  <a:solidFill>
                    <a:schemeClr val="bg1"/>
                  </a:solidFill>
                  <a:latin typeface="Corbel"/>
                  <a:cs typeface="Corbel"/>
                </a:rPr>
                <a:t>Azure</a:t>
              </a:r>
              <a:endParaRPr lang="en-US" dirty="0">
                <a:solidFill>
                  <a:schemeClr val="bg1"/>
                </a:solidFill>
                <a:latin typeface="Corbel"/>
                <a:cs typeface="Corbel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021001" y="4061342"/>
              <a:ext cx="1997824" cy="1897442"/>
            </a:xfrm>
            <a:prstGeom prst="rect">
              <a:avLst/>
            </a:prstGeom>
            <a:solidFill>
              <a:schemeClr val="tx1">
                <a:lumMod val="90000"/>
                <a:lumOff val="10000"/>
              </a:schemeClr>
            </a:solidFill>
            <a:ln>
              <a:solidFill>
                <a:srgbClr val="0092D3"/>
              </a:solidFill>
            </a:ln>
          </p:spPr>
          <p:txBody>
            <a:bodyPr wrap="square" lIns="180000" tIns="180000" rIns="180000" bIns="180000" rtlCol="0" anchor="b">
              <a:noAutofit/>
            </a:bodyPr>
            <a:lstStyle/>
            <a:p>
              <a:pPr algn="ctr"/>
              <a:r>
                <a:rPr lang="nl-BE" dirty="0" smtClean="0">
                  <a:solidFill>
                    <a:schemeClr val="bg1"/>
                  </a:solidFill>
                  <a:latin typeface="Corbel"/>
                  <a:cs typeface="Corbel"/>
                </a:rPr>
                <a:t>Using </a:t>
              </a:r>
              <a:r>
                <a:rPr lang="nl-BE" dirty="0" smtClean="0">
                  <a:solidFill>
                    <a:schemeClr val="bg1"/>
                  </a:solidFill>
                  <a:latin typeface="Corbel"/>
                  <a:cs typeface="Corbel"/>
                </a:rPr>
                <a:t>BizTalk for flat file &amp; edi</a:t>
              </a:r>
              <a:endParaRPr lang="en-US" dirty="0">
                <a:solidFill>
                  <a:schemeClr val="bg1"/>
                </a:solidFill>
                <a:latin typeface="Corbel"/>
                <a:cs typeface="Corbel"/>
              </a:endParaRPr>
            </a:p>
          </p:txBody>
        </p:sp>
        <p:sp>
          <p:nvSpPr>
            <p:cNvPr id="30" name="Freeform 73"/>
            <p:cNvSpPr>
              <a:spLocks noEditPoints="1"/>
            </p:cNvSpPr>
            <p:nvPr/>
          </p:nvSpPr>
          <p:spPr bwMode="black">
            <a:xfrm>
              <a:off x="8397877" y="4296053"/>
              <a:ext cx="831887" cy="831887"/>
            </a:xfrm>
            <a:custGeom>
              <a:avLst/>
              <a:gdLst>
                <a:gd name="T0" fmla="*/ 1799 w 2278"/>
                <a:gd name="T1" fmla="*/ 879 h 2201"/>
                <a:gd name="T2" fmla="*/ 1711 w 2278"/>
                <a:gd name="T3" fmla="*/ 335 h 2201"/>
                <a:gd name="T4" fmla="*/ 1363 w 2278"/>
                <a:gd name="T5" fmla="*/ 315 h 2201"/>
                <a:gd name="T6" fmla="*/ 1068 w 2278"/>
                <a:gd name="T7" fmla="*/ 0 h 2201"/>
                <a:gd name="T8" fmla="*/ 810 w 2278"/>
                <a:gd name="T9" fmla="*/ 412 h 2201"/>
                <a:gd name="T10" fmla="*/ 408 w 2278"/>
                <a:gd name="T11" fmla="*/ 325 h 2201"/>
                <a:gd name="T12" fmla="*/ 246 w 2278"/>
                <a:gd name="T13" fmla="*/ 841 h 2201"/>
                <a:gd name="T14" fmla="*/ 0 w 2278"/>
                <a:gd name="T15" fmla="*/ 1138 h 2201"/>
                <a:gd name="T16" fmla="*/ 338 w 2278"/>
                <a:gd name="T17" fmla="*/ 1396 h 2201"/>
                <a:gd name="T18" fmla="*/ 166 w 2278"/>
                <a:gd name="T19" fmla="*/ 1885 h 2201"/>
                <a:gd name="T20" fmla="*/ 769 w 2278"/>
                <a:gd name="T21" fmla="*/ 1966 h 2201"/>
                <a:gd name="T22" fmla="*/ 1053 w 2278"/>
                <a:gd name="T23" fmla="*/ 2200 h 2201"/>
                <a:gd name="T24" fmla="*/ 1081 w 2278"/>
                <a:gd name="T25" fmla="*/ 2201 h 2201"/>
                <a:gd name="T26" fmla="*/ 1184 w 2278"/>
                <a:gd name="T27" fmla="*/ 1949 h 2201"/>
                <a:gd name="T28" fmla="*/ 1666 w 2278"/>
                <a:gd name="T29" fmla="*/ 1872 h 2201"/>
                <a:gd name="T30" fmla="*/ 1874 w 2278"/>
                <a:gd name="T31" fmla="*/ 1743 h 2201"/>
                <a:gd name="T32" fmla="*/ 2060 w 2278"/>
                <a:gd name="T33" fmla="*/ 1273 h 2201"/>
                <a:gd name="T34" fmla="*/ 1940 w 2278"/>
                <a:gd name="T35" fmla="*/ 1369 h 2201"/>
                <a:gd name="T36" fmla="*/ 1385 w 2278"/>
                <a:gd name="T37" fmla="*/ 1279 h 2201"/>
                <a:gd name="T38" fmla="*/ 1837 w 2278"/>
                <a:gd name="T39" fmla="*/ 1733 h 2201"/>
                <a:gd name="T40" fmla="*/ 1302 w 2278"/>
                <a:gd name="T41" fmla="*/ 1393 h 2201"/>
                <a:gd name="T42" fmla="*/ 1433 w 2278"/>
                <a:gd name="T43" fmla="*/ 1759 h 2201"/>
                <a:gd name="T44" fmla="*/ 1193 w 2278"/>
                <a:gd name="T45" fmla="*/ 1461 h 2201"/>
                <a:gd name="T46" fmla="*/ 1156 w 2278"/>
                <a:gd name="T47" fmla="*/ 1924 h 2201"/>
                <a:gd name="T48" fmla="*/ 1053 w 2278"/>
                <a:gd name="T49" fmla="*/ 1484 h 2201"/>
                <a:gd name="T50" fmla="*/ 878 w 2278"/>
                <a:gd name="T51" fmla="*/ 1857 h 2201"/>
                <a:gd name="T52" fmla="*/ 804 w 2278"/>
                <a:gd name="T53" fmla="*/ 1753 h 2201"/>
                <a:gd name="T54" fmla="*/ 438 w 2278"/>
                <a:gd name="T55" fmla="*/ 1789 h 2201"/>
                <a:gd name="T56" fmla="*/ 369 w 2278"/>
                <a:gd name="T57" fmla="*/ 1741 h 2201"/>
                <a:gd name="T58" fmla="*/ 551 w 2278"/>
                <a:gd name="T59" fmla="*/ 1362 h 2201"/>
                <a:gd name="T60" fmla="*/ 447 w 2278"/>
                <a:gd name="T61" fmla="*/ 1287 h 2201"/>
                <a:gd name="T62" fmla="*/ 723 w 2278"/>
                <a:gd name="T63" fmla="*/ 1153 h 2201"/>
                <a:gd name="T64" fmla="*/ 253 w 2278"/>
                <a:gd name="T65" fmla="*/ 1023 h 2201"/>
                <a:gd name="T66" fmla="*/ 745 w 2278"/>
                <a:gd name="T67" fmla="*/ 1014 h 2201"/>
                <a:gd name="T68" fmla="*/ 386 w 2278"/>
                <a:gd name="T69" fmla="*/ 736 h 2201"/>
                <a:gd name="T70" fmla="*/ 813 w 2278"/>
                <a:gd name="T71" fmla="*/ 904 h 2201"/>
                <a:gd name="T72" fmla="*/ 701 w 2278"/>
                <a:gd name="T73" fmla="*/ 530 h 2201"/>
                <a:gd name="T74" fmla="*/ 944 w 2278"/>
                <a:gd name="T75" fmla="*/ 815 h 2201"/>
                <a:gd name="T76" fmla="*/ 996 w 2278"/>
                <a:gd name="T77" fmla="*/ 287 h 2201"/>
                <a:gd name="T78" fmla="*/ 1083 w 2278"/>
                <a:gd name="T79" fmla="*/ 792 h 2201"/>
                <a:gd name="T80" fmla="*/ 1253 w 2278"/>
                <a:gd name="T81" fmla="*/ 424 h 2201"/>
                <a:gd name="T82" fmla="*/ 1331 w 2278"/>
                <a:gd name="T83" fmla="*/ 529 h 2201"/>
                <a:gd name="T84" fmla="*/ 1558 w 2278"/>
                <a:gd name="T85" fmla="*/ 488 h 2201"/>
                <a:gd name="T86" fmla="*/ 1618 w 2278"/>
                <a:gd name="T87" fmla="*/ 610 h 2201"/>
                <a:gd name="T88" fmla="*/ 1586 w 2278"/>
                <a:gd name="T89" fmla="*/ 914 h 2201"/>
                <a:gd name="T90" fmla="*/ 1690 w 2278"/>
                <a:gd name="T91" fmla="*/ 989 h 2201"/>
                <a:gd name="T92" fmla="*/ 1414 w 2278"/>
                <a:gd name="T93" fmla="*/ 1123 h 2201"/>
                <a:gd name="T94" fmla="*/ 2028 w 2278"/>
                <a:gd name="T95" fmla="*/ 1253 h 2201"/>
                <a:gd name="T96" fmla="*/ 1292 w 2278"/>
                <a:gd name="T97" fmla="*/ 936 h 2201"/>
                <a:gd name="T98" fmla="*/ 1083 w 2278"/>
                <a:gd name="T99" fmla="*/ 837 h 2201"/>
                <a:gd name="T100" fmla="*/ 945 w 2278"/>
                <a:gd name="T101" fmla="*/ 863 h 2201"/>
                <a:gd name="T102" fmla="*/ 787 w 2278"/>
                <a:gd name="T103" fmla="*/ 1031 h 2201"/>
                <a:gd name="T104" fmla="*/ 787 w 2278"/>
                <a:gd name="T105" fmla="*/ 1245 h 2201"/>
                <a:gd name="T106" fmla="*/ 945 w 2278"/>
                <a:gd name="T107" fmla="*/ 1412 h 2201"/>
                <a:gd name="T108" fmla="*/ 1083 w 2278"/>
                <a:gd name="T109" fmla="*/ 1439 h 2201"/>
                <a:gd name="T110" fmla="*/ 1292 w 2278"/>
                <a:gd name="T111" fmla="*/ 1340 h 2201"/>
                <a:gd name="T112" fmla="*/ 1370 w 2278"/>
                <a:gd name="T113" fmla="*/ 1138 h 2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78" h="2201">
                  <a:moveTo>
                    <a:pt x="2125" y="983"/>
                  </a:moveTo>
                  <a:cubicBezTo>
                    <a:pt x="2074" y="983"/>
                    <a:pt x="2030" y="1007"/>
                    <a:pt x="2002" y="1045"/>
                  </a:cubicBezTo>
                  <a:cubicBezTo>
                    <a:pt x="1787" y="929"/>
                    <a:pt x="1787" y="929"/>
                    <a:pt x="1787" y="929"/>
                  </a:cubicBezTo>
                  <a:cubicBezTo>
                    <a:pt x="1795" y="914"/>
                    <a:pt x="1799" y="897"/>
                    <a:pt x="1799" y="879"/>
                  </a:cubicBezTo>
                  <a:cubicBezTo>
                    <a:pt x="1799" y="828"/>
                    <a:pt x="1764" y="785"/>
                    <a:pt x="1715" y="773"/>
                  </a:cubicBezTo>
                  <a:cubicBezTo>
                    <a:pt x="1729" y="640"/>
                    <a:pt x="1729" y="640"/>
                    <a:pt x="1729" y="640"/>
                  </a:cubicBezTo>
                  <a:cubicBezTo>
                    <a:pt x="1805" y="630"/>
                    <a:pt x="1863" y="566"/>
                    <a:pt x="1863" y="488"/>
                  </a:cubicBezTo>
                  <a:cubicBezTo>
                    <a:pt x="1863" y="404"/>
                    <a:pt x="1795" y="335"/>
                    <a:pt x="1711" y="335"/>
                  </a:cubicBezTo>
                  <a:cubicBezTo>
                    <a:pt x="1645" y="335"/>
                    <a:pt x="1589" y="377"/>
                    <a:pt x="1567" y="435"/>
                  </a:cubicBezTo>
                  <a:cubicBezTo>
                    <a:pt x="1472" y="427"/>
                    <a:pt x="1472" y="427"/>
                    <a:pt x="1472" y="427"/>
                  </a:cubicBezTo>
                  <a:cubicBezTo>
                    <a:pt x="1472" y="426"/>
                    <a:pt x="1472" y="425"/>
                    <a:pt x="1472" y="424"/>
                  </a:cubicBezTo>
                  <a:cubicBezTo>
                    <a:pt x="1472" y="364"/>
                    <a:pt x="1423" y="315"/>
                    <a:pt x="1363" y="315"/>
                  </a:cubicBezTo>
                  <a:cubicBezTo>
                    <a:pt x="1334" y="315"/>
                    <a:pt x="1309" y="326"/>
                    <a:pt x="1289" y="343"/>
                  </a:cubicBezTo>
                  <a:cubicBezTo>
                    <a:pt x="1187" y="250"/>
                    <a:pt x="1187" y="250"/>
                    <a:pt x="1187" y="250"/>
                  </a:cubicBezTo>
                  <a:cubicBezTo>
                    <a:pt x="1208" y="223"/>
                    <a:pt x="1221" y="190"/>
                    <a:pt x="1221" y="153"/>
                  </a:cubicBezTo>
                  <a:cubicBezTo>
                    <a:pt x="1221" y="69"/>
                    <a:pt x="1153" y="0"/>
                    <a:pt x="1068" y="0"/>
                  </a:cubicBezTo>
                  <a:cubicBezTo>
                    <a:pt x="984" y="0"/>
                    <a:pt x="916" y="69"/>
                    <a:pt x="916" y="153"/>
                  </a:cubicBezTo>
                  <a:cubicBezTo>
                    <a:pt x="916" y="197"/>
                    <a:pt x="935" y="237"/>
                    <a:pt x="965" y="265"/>
                  </a:cubicBezTo>
                  <a:cubicBezTo>
                    <a:pt x="856" y="422"/>
                    <a:pt x="856" y="422"/>
                    <a:pt x="856" y="422"/>
                  </a:cubicBezTo>
                  <a:cubicBezTo>
                    <a:pt x="842" y="416"/>
                    <a:pt x="827" y="412"/>
                    <a:pt x="810" y="412"/>
                  </a:cubicBezTo>
                  <a:cubicBezTo>
                    <a:pt x="760" y="412"/>
                    <a:pt x="717" y="446"/>
                    <a:pt x="705" y="493"/>
                  </a:cubicBezTo>
                  <a:cubicBezTo>
                    <a:pt x="561" y="480"/>
                    <a:pt x="561" y="480"/>
                    <a:pt x="561" y="480"/>
                  </a:cubicBezTo>
                  <a:cubicBezTo>
                    <a:pt x="561" y="480"/>
                    <a:pt x="561" y="479"/>
                    <a:pt x="561" y="478"/>
                  </a:cubicBezTo>
                  <a:cubicBezTo>
                    <a:pt x="561" y="394"/>
                    <a:pt x="493" y="325"/>
                    <a:pt x="408" y="325"/>
                  </a:cubicBezTo>
                  <a:cubicBezTo>
                    <a:pt x="324" y="325"/>
                    <a:pt x="256" y="394"/>
                    <a:pt x="256" y="478"/>
                  </a:cubicBezTo>
                  <a:cubicBezTo>
                    <a:pt x="256" y="546"/>
                    <a:pt x="300" y="603"/>
                    <a:pt x="362" y="623"/>
                  </a:cubicBezTo>
                  <a:cubicBezTo>
                    <a:pt x="348" y="732"/>
                    <a:pt x="348" y="732"/>
                    <a:pt x="348" y="732"/>
                  </a:cubicBezTo>
                  <a:cubicBezTo>
                    <a:pt x="291" y="736"/>
                    <a:pt x="246" y="783"/>
                    <a:pt x="246" y="841"/>
                  </a:cubicBezTo>
                  <a:cubicBezTo>
                    <a:pt x="246" y="873"/>
                    <a:pt x="259" y="901"/>
                    <a:pt x="281" y="921"/>
                  </a:cubicBezTo>
                  <a:cubicBezTo>
                    <a:pt x="221" y="1002"/>
                    <a:pt x="221" y="1002"/>
                    <a:pt x="221" y="1002"/>
                  </a:cubicBezTo>
                  <a:cubicBezTo>
                    <a:pt x="201" y="991"/>
                    <a:pt x="177" y="985"/>
                    <a:pt x="153" y="985"/>
                  </a:cubicBezTo>
                  <a:cubicBezTo>
                    <a:pt x="68" y="985"/>
                    <a:pt x="0" y="1054"/>
                    <a:pt x="0" y="1138"/>
                  </a:cubicBezTo>
                  <a:cubicBezTo>
                    <a:pt x="0" y="1222"/>
                    <a:pt x="68" y="1291"/>
                    <a:pt x="153" y="1291"/>
                  </a:cubicBezTo>
                  <a:cubicBezTo>
                    <a:pt x="190" y="1291"/>
                    <a:pt x="225" y="1277"/>
                    <a:pt x="251" y="1254"/>
                  </a:cubicBezTo>
                  <a:cubicBezTo>
                    <a:pt x="354" y="1339"/>
                    <a:pt x="354" y="1339"/>
                    <a:pt x="354" y="1339"/>
                  </a:cubicBezTo>
                  <a:cubicBezTo>
                    <a:pt x="344" y="1356"/>
                    <a:pt x="338" y="1375"/>
                    <a:pt x="338" y="1396"/>
                  </a:cubicBezTo>
                  <a:cubicBezTo>
                    <a:pt x="338" y="1436"/>
                    <a:pt x="359" y="1471"/>
                    <a:pt x="392" y="1490"/>
                  </a:cubicBezTo>
                  <a:cubicBezTo>
                    <a:pt x="332" y="1733"/>
                    <a:pt x="332" y="1733"/>
                    <a:pt x="332" y="1733"/>
                  </a:cubicBezTo>
                  <a:cubicBezTo>
                    <a:pt x="328" y="1732"/>
                    <a:pt x="323" y="1732"/>
                    <a:pt x="319" y="1732"/>
                  </a:cubicBezTo>
                  <a:cubicBezTo>
                    <a:pt x="235" y="1732"/>
                    <a:pt x="166" y="1800"/>
                    <a:pt x="166" y="1885"/>
                  </a:cubicBezTo>
                  <a:cubicBezTo>
                    <a:pt x="166" y="1969"/>
                    <a:pt x="235" y="2038"/>
                    <a:pt x="319" y="2038"/>
                  </a:cubicBezTo>
                  <a:cubicBezTo>
                    <a:pt x="399" y="2038"/>
                    <a:pt x="464" y="1977"/>
                    <a:pt x="471" y="1899"/>
                  </a:cubicBezTo>
                  <a:cubicBezTo>
                    <a:pt x="664" y="1884"/>
                    <a:pt x="664" y="1884"/>
                    <a:pt x="664" y="1884"/>
                  </a:cubicBezTo>
                  <a:cubicBezTo>
                    <a:pt x="676" y="1931"/>
                    <a:pt x="718" y="1966"/>
                    <a:pt x="769" y="1966"/>
                  </a:cubicBezTo>
                  <a:cubicBezTo>
                    <a:pt x="802" y="1966"/>
                    <a:pt x="832" y="1951"/>
                    <a:pt x="852" y="1928"/>
                  </a:cubicBezTo>
                  <a:cubicBezTo>
                    <a:pt x="931" y="1982"/>
                    <a:pt x="931" y="1982"/>
                    <a:pt x="931" y="1982"/>
                  </a:cubicBezTo>
                  <a:cubicBezTo>
                    <a:pt x="921" y="2002"/>
                    <a:pt x="916" y="2024"/>
                    <a:pt x="916" y="2049"/>
                  </a:cubicBezTo>
                  <a:cubicBezTo>
                    <a:pt x="916" y="2128"/>
                    <a:pt x="976" y="2193"/>
                    <a:pt x="1053" y="2200"/>
                  </a:cubicBezTo>
                  <a:cubicBezTo>
                    <a:pt x="1053" y="2201"/>
                    <a:pt x="1053" y="2201"/>
                    <a:pt x="1053" y="2201"/>
                  </a:cubicBezTo>
                  <a:cubicBezTo>
                    <a:pt x="1056" y="2201"/>
                    <a:pt x="1056" y="2201"/>
                    <a:pt x="1056" y="2201"/>
                  </a:cubicBezTo>
                  <a:cubicBezTo>
                    <a:pt x="1060" y="2201"/>
                    <a:pt x="1064" y="2201"/>
                    <a:pt x="1068" y="2201"/>
                  </a:cubicBezTo>
                  <a:cubicBezTo>
                    <a:pt x="1073" y="2201"/>
                    <a:pt x="1077" y="2201"/>
                    <a:pt x="1081" y="2201"/>
                  </a:cubicBezTo>
                  <a:cubicBezTo>
                    <a:pt x="1083" y="2201"/>
                    <a:pt x="1083" y="2201"/>
                    <a:pt x="1083" y="2201"/>
                  </a:cubicBezTo>
                  <a:cubicBezTo>
                    <a:pt x="1083" y="2201"/>
                    <a:pt x="1083" y="2201"/>
                    <a:pt x="1083" y="2201"/>
                  </a:cubicBezTo>
                  <a:cubicBezTo>
                    <a:pt x="1161" y="2193"/>
                    <a:pt x="1221" y="2128"/>
                    <a:pt x="1221" y="2049"/>
                  </a:cubicBezTo>
                  <a:cubicBezTo>
                    <a:pt x="1221" y="2011"/>
                    <a:pt x="1207" y="1976"/>
                    <a:pt x="1184" y="1949"/>
                  </a:cubicBezTo>
                  <a:cubicBezTo>
                    <a:pt x="1268" y="1853"/>
                    <a:pt x="1268" y="1853"/>
                    <a:pt x="1268" y="1853"/>
                  </a:cubicBezTo>
                  <a:cubicBezTo>
                    <a:pt x="1285" y="1863"/>
                    <a:pt x="1304" y="1869"/>
                    <a:pt x="1324" y="1869"/>
                  </a:cubicBezTo>
                  <a:cubicBezTo>
                    <a:pt x="1364" y="1869"/>
                    <a:pt x="1399" y="1847"/>
                    <a:pt x="1418" y="1815"/>
                  </a:cubicBezTo>
                  <a:cubicBezTo>
                    <a:pt x="1666" y="1872"/>
                    <a:pt x="1666" y="1872"/>
                    <a:pt x="1666" y="1872"/>
                  </a:cubicBezTo>
                  <a:cubicBezTo>
                    <a:pt x="1665" y="1876"/>
                    <a:pt x="1665" y="1880"/>
                    <a:pt x="1665" y="1885"/>
                  </a:cubicBezTo>
                  <a:cubicBezTo>
                    <a:pt x="1665" y="1969"/>
                    <a:pt x="1734" y="2038"/>
                    <a:pt x="1818" y="2038"/>
                  </a:cubicBezTo>
                  <a:cubicBezTo>
                    <a:pt x="1902" y="2038"/>
                    <a:pt x="1971" y="1969"/>
                    <a:pt x="1971" y="1885"/>
                  </a:cubicBezTo>
                  <a:cubicBezTo>
                    <a:pt x="1971" y="1820"/>
                    <a:pt x="1931" y="1765"/>
                    <a:pt x="1874" y="1743"/>
                  </a:cubicBezTo>
                  <a:cubicBezTo>
                    <a:pt x="1893" y="1572"/>
                    <a:pt x="1893" y="1572"/>
                    <a:pt x="1893" y="1572"/>
                  </a:cubicBezTo>
                  <a:cubicBezTo>
                    <a:pt x="1949" y="1567"/>
                    <a:pt x="1994" y="1520"/>
                    <a:pt x="1994" y="1463"/>
                  </a:cubicBezTo>
                  <a:cubicBezTo>
                    <a:pt x="1994" y="1436"/>
                    <a:pt x="1984" y="1412"/>
                    <a:pt x="1969" y="1393"/>
                  </a:cubicBezTo>
                  <a:cubicBezTo>
                    <a:pt x="2060" y="1273"/>
                    <a:pt x="2060" y="1273"/>
                    <a:pt x="2060" y="1273"/>
                  </a:cubicBezTo>
                  <a:cubicBezTo>
                    <a:pt x="2080" y="1283"/>
                    <a:pt x="2102" y="1288"/>
                    <a:pt x="2125" y="1288"/>
                  </a:cubicBezTo>
                  <a:cubicBezTo>
                    <a:pt x="2209" y="1288"/>
                    <a:pt x="2278" y="1220"/>
                    <a:pt x="2278" y="1135"/>
                  </a:cubicBezTo>
                  <a:cubicBezTo>
                    <a:pt x="2278" y="1051"/>
                    <a:pt x="2209" y="983"/>
                    <a:pt x="2125" y="983"/>
                  </a:cubicBezTo>
                  <a:close/>
                  <a:moveTo>
                    <a:pt x="1940" y="1369"/>
                  </a:moveTo>
                  <a:cubicBezTo>
                    <a:pt x="1924" y="1359"/>
                    <a:pt x="1905" y="1353"/>
                    <a:pt x="1884" y="1353"/>
                  </a:cubicBezTo>
                  <a:cubicBezTo>
                    <a:pt x="1838" y="1353"/>
                    <a:pt x="1798" y="1383"/>
                    <a:pt x="1782" y="1424"/>
                  </a:cubicBezTo>
                  <a:cubicBezTo>
                    <a:pt x="1392" y="1262"/>
                    <a:pt x="1392" y="1262"/>
                    <a:pt x="1392" y="1262"/>
                  </a:cubicBezTo>
                  <a:cubicBezTo>
                    <a:pt x="1390" y="1268"/>
                    <a:pt x="1387" y="1273"/>
                    <a:pt x="1385" y="1279"/>
                  </a:cubicBezTo>
                  <a:cubicBezTo>
                    <a:pt x="1777" y="1441"/>
                    <a:pt x="1777" y="1441"/>
                    <a:pt x="1777" y="1441"/>
                  </a:cubicBezTo>
                  <a:cubicBezTo>
                    <a:pt x="1776" y="1448"/>
                    <a:pt x="1775" y="1455"/>
                    <a:pt x="1775" y="1463"/>
                  </a:cubicBezTo>
                  <a:cubicBezTo>
                    <a:pt x="1775" y="1513"/>
                    <a:pt x="1809" y="1555"/>
                    <a:pt x="1855" y="1568"/>
                  </a:cubicBezTo>
                  <a:cubicBezTo>
                    <a:pt x="1837" y="1733"/>
                    <a:pt x="1837" y="1733"/>
                    <a:pt x="1837" y="1733"/>
                  </a:cubicBezTo>
                  <a:cubicBezTo>
                    <a:pt x="1831" y="1733"/>
                    <a:pt x="1825" y="1732"/>
                    <a:pt x="1818" y="1732"/>
                  </a:cubicBezTo>
                  <a:cubicBezTo>
                    <a:pt x="1781" y="1732"/>
                    <a:pt x="1746" y="1746"/>
                    <a:pt x="1720" y="1768"/>
                  </a:cubicBezTo>
                  <a:cubicBezTo>
                    <a:pt x="1324" y="1372"/>
                    <a:pt x="1324" y="1372"/>
                    <a:pt x="1324" y="1372"/>
                  </a:cubicBezTo>
                  <a:cubicBezTo>
                    <a:pt x="1317" y="1379"/>
                    <a:pt x="1310" y="1386"/>
                    <a:pt x="1302" y="1393"/>
                  </a:cubicBezTo>
                  <a:cubicBezTo>
                    <a:pt x="1699" y="1789"/>
                    <a:pt x="1699" y="1789"/>
                    <a:pt x="1699" y="1789"/>
                  </a:cubicBezTo>
                  <a:cubicBezTo>
                    <a:pt x="1688" y="1803"/>
                    <a:pt x="1679" y="1818"/>
                    <a:pt x="1674" y="1835"/>
                  </a:cubicBezTo>
                  <a:cubicBezTo>
                    <a:pt x="1432" y="1779"/>
                    <a:pt x="1432" y="1779"/>
                    <a:pt x="1432" y="1779"/>
                  </a:cubicBezTo>
                  <a:cubicBezTo>
                    <a:pt x="1433" y="1773"/>
                    <a:pt x="1433" y="1766"/>
                    <a:pt x="1433" y="1759"/>
                  </a:cubicBezTo>
                  <a:cubicBezTo>
                    <a:pt x="1433" y="1699"/>
                    <a:pt x="1385" y="1650"/>
                    <a:pt x="1324" y="1650"/>
                  </a:cubicBezTo>
                  <a:cubicBezTo>
                    <a:pt x="1313" y="1650"/>
                    <a:pt x="1302" y="1652"/>
                    <a:pt x="1292" y="1655"/>
                  </a:cubicBezTo>
                  <a:cubicBezTo>
                    <a:pt x="1209" y="1454"/>
                    <a:pt x="1209" y="1454"/>
                    <a:pt x="1209" y="1454"/>
                  </a:cubicBezTo>
                  <a:cubicBezTo>
                    <a:pt x="1204" y="1457"/>
                    <a:pt x="1198" y="1459"/>
                    <a:pt x="1193" y="1461"/>
                  </a:cubicBezTo>
                  <a:cubicBezTo>
                    <a:pt x="1276" y="1662"/>
                    <a:pt x="1276" y="1662"/>
                    <a:pt x="1276" y="1662"/>
                  </a:cubicBezTo>
                  <a:cubicBezTo>
                    <a:pt x="1240" y="1680"/>
                    <a:pt x="1215" y="1717"/>
                    <a:pt x="1215" y="1759"/>
                  </a:cubicBezTo>
                  <a:cubicBezTo>
                    <a:pt x="1215" y="1786"/>
                    <a:pt x="1224" y="1810"/>
                    <a:pt x="1240" y="1828"/>
                  </a:cubicBezTo>
                  <a:cubicBezTo>
                    <a:pt x="1156" y="1924"/>
                    <a:pt x="1156" y="1924"/>
                    <a:pt x="1156" y="1924"/>
                  </a:cubicBezTo>
                  <a:cubicBezTo>
                    <a:pt x="1135" y="1909"/>
                    <a:pt x="1110" y="1899"/>
                    <a:pt x="1083" y="1897"/>
                  </a:cubicBezTo>
                  <a:cubicBezTo>
                    <a:pt x="1083" y="1484"/>
                    <a:pt x="1083" y="1484"/>
                    <a:pt x="1083" y="1484"/>
                  </a:cubicBezTo>
                  <a:cubicBezTo>
                    <a:pt x="1078" y="1484"/>
                    <a:pt x="1073" y="1484"/>
                    <a:pt x="1068" y="1484"/>
                  </a:cubicBezTo>
                  <a:cubicBezTo>
                    <a:pt x="1063" y="1484"/>
                    <a:pt x="1058" y="1484"/>
                    <a:pt x="1053" y="1484"/>
                  </a:cubicBezTo>
                  <a:cubicBezTo>
                    <a:pt x="1053" y="1897"/>
                    <a:pt x="1053" y="1897"/>
                    <a:pt x="1053" y="1897"/>
                  </a:cubicBezTo>
                  <a:cubicBezTo>
                    <a:pt x="1013" y="1901"/>
                    <a:pt x="977" y="1920"/>
                    <a:pt x="952" y="1950"/>
                  </a:cubicBezTo>
                  <a:cubicBezTo>
                    <a:pt x="871" y="1895"/>
                    <a:pt x="871" y="1895"/>
                    <a:pt x="871" y="1895"/>
                  </a:cubicBezTo>
                  <a:cubicBezTo>
                    <a:pt x="876" y="1883"/>
                    <a:pt x="878" y="1870"/>
                    <a:pt x="878" y="1857"/>
                  </a:cubicBezTo>
                  <a:cubicBezTo>
                    <a:pt x="878" y="1815"/>
                    <a:pt x="855" y="1779"/>
                    <a:pt x="820" y="1760"/>
                  </a:cubicBezTo>
                  <a:cubicBezTo>
                    <a:pt x="944" y="1461"/>
                    <a:pt x="944" y="1461"/>
                    <a:pt x="944" y="1461"/>
                  </a:cubicBezTo>
                  <a:cubicBezTo>
                    <a:pt x="939" y="1459"/>
                    <a:pt x="933" y="1457"/>
                    <a:pt x="928" y="1454"/>
                  </a:cubicBezTo>
                  <a:cubicBezTo>
                    <a:pt x="804" y="1753"/>
                    <a:pt x="804" y="1753"/>
                    <a:pt x="804" y="1753"/>
                  </a:cubicBezTo>
                  <a:cubicBezTo>
                    <a:pt x="793" y="1749"/>
                    <a:pt x="781" y="1747"/>
                    <a:pt x="769" y="1747"/>
                  </a:cubicBezTo>
                  <a:cubicBezTo>
                    <a:pt x="712" y="1747"/>
                    <a:pt x="666" y="1791"/>
                    <a:pt x="660" y="1846"/>
                  </a:cubicBezTo>
                  <a:cubicBezTo>
                    <a:pt x="470" y="1861"/>
                    <a:pt x="470" y="1861"/>
                    <a:pt x="470" y="1861"/>
                  </a:cubicBezTo>
                  <a:cubicBezTo>
                    <a:pt x="466" y="1834"/>
                    <a:pt x="454" y="1810"/>
                    <a:pt x="438" y="1789"/>
                  </a:cubicBezTo>
                  <a:cubicBezTo>
                    <a:pt x="835" y="1393"/>
                    <a:pt x="835" y="1393"/>
                    <a:pt x="835" y="1393"/>
                  </a:cubicBezTo>
                  <a:cubicBezTo>
                    <a:pt x="827" y="1386"/>
                    <a:pt x="820" y="1379"/>
                    <a:pt x="813" y="1372"/>
                  </a:cubicBezTo>
                  <a:cubicBezTo>
                    <a:pt x="417" y="1768"/>
                    <a:pt x="417" y="1768"/>
                    <a:pt x="417" y="1768"/>
                  </a:cubicBezTo>
                  <a:cubicBezTo>
                    <a:pt x="403" y="1756"/>
                    <a:pt x="387" y="1747"/>
                    <a:pt x="369" y="1741"/>
                  </a:cubicBezTo>
                  <a:cubicBezTo>
                    <a:pt x="428" y="1504"/>
                    <a:pt x="428" y="1504"/>
                    <a:pt x="428" y="1504"/>
                  </a:cubicBezTo>
                  <a:cubicBezTo>
                    <a:pt x="434" y="1505"/>
                    <a:pt x="440" y="1505"/>
                    <a:pt x="447" y="1505"/>
                  </a:cubicBezTo>
                  <a:cubicBezTo>
                    <a:pt x="507" y="1505"/>
                    <a:pt x="556" y="1457"/>
                    <a:pt x="556" y="1396"/>
                  </a:cubicBezTo>
                  <a:cubicBezTo>
                    <a:pt x="556" y="1384"/>
                    <a:pt x="554" y="1373"/>
                    <a:pt x="551" y="1362"/>
                  </a:cubicBezTo>
                  <a:cubicBezTo>
                    <a:pt x="752" y="1279"/>
                    <a:pt x="752" y="1279"/>
                    <a:pt x="752" y="1279"/>
                  </a:cubicBezTo>
                  <a:cubicBezTo>
                    <a:pt x="750" y="1273"/>
                    <a:pt x="747" y="1268"/>
                    <a:pt x="745" y="1262"/>
                  </a:cubicBezTo>
                  <a:cubicBezTo>
                    <a:pt x="544" y="1345"/>
                    <a:pt x="544" y="1345"/>
                    <a:pt x="544" y="1345"/>
                  </a:cubicBezTo>
                  <a:cubicBezTo>
                    <a:pt x="525" y="1311"/>
                    <a:pt x="489" y="1287"/>
                    <a:pt x="447" y="1287"/>
                  </a:cubicBezTo>
                  <a:cubicBezTo>
                    <a:pt x="421" y="1287"/>
                    <a:pt x="397" y="1296"/>
                    <a:pt x="379" y="1311"/>
                  </a:cubicBezTo>
                  <a:cubicBezTo>
                    <a:pt x="277" y="1226"/>
                    <a:pt x="277" y="1226"/>
                    <a:pt x="277" y="1226"/>
                  </a:cubicBezTo>
                  <a:cubicBezTo>
                    <a:pt x="292" y="1205"/>
                    <a:pt x="302" y="1180"/>
                    <a:pt x="305" y="1153"/>
                  </a:cubicBezTo>
                  <a:cubicBezTo>
                    <a:pt x="723" y="1153"/>
                    <a:pt x="723" y="1153"/>
                    <a:pt x="723" y="1153"/>
                  </a:cubicBezTo>
                  <a:cubicBezTo>
                    <a:pt x="722" y="1148"/>
                    <a:pt x="722" y="1143"/>
                    <a:pt x="722" y="1138"/>
                  </a:cubicBezTo>
                  <a:cubicBezTo>
                    <a:pt x="722" y="1133"/>
                    <a:pt x="722" y="1128"/>
                    <a:pt x="723" y="1123"/>
                  </a:cubicBezTo>
                  <a:cubicBezTo>
                    <a:pt x="305" y="1123"/>
                    <a:pt x="305" y="1123"/>
                    <a:pt x="305" y="1123"/>
                  </a:cubicBezTo>
                  <a:cubicBezTo>
                    <a:pt x="301" y="1083"/>
                    <a:pt x="281" y="1048"/>
                    <a:pt x="253" y="1023"/>
                  </a:cubicBezTo>
                  <a:cubicBezTo>
                    <a:pt x="312" y="942"/>
                    <a:pt x="312" y="942"/>
                    <a:pt x="312" y="942"/>
                  </a:cubicBezTo>
                  <a:cubicBezTo>
                    <a:pt x="325" y="947"/>
                    <a:pt x="340" y="950"/>
                    <a:pt x="355" y="950"/>
                  </a:cubicBezTo>
                  <a:cubicBezTo>
                    <a:pt x="397" y="950"/>
                    <a:pt x="433" y="927"/>
                    <a:pt x="451" y="892"/>
                  </a:cubicBezTo>
                  <a:cubicBezTo>
                    <a:pt x="745" y="1014"/>
                    <a:pt x="745" y="1014"/>
                    <a:pt x="745" y="1014"/>
                  </a:cubicBezTo>
                  <a:cubicBezTo>
                    <a:pt x="747" y="1008"/>
                    <a:pt x="750" y="1003"/>
                    <a:pt x="752" y="997"/>
                  </a:cubicBezTo>
                  <a:cubicBezTo>
                    <a:pt x="458" y="875"/>
                    <a:pt x="458" y="875"/>
                    <a:pt x="458" y="875"/>
                  </a:cubicBezTo>
                  <a:cubicBezTo>
                    <a:pt x="462" y="865"/>
                    <a:pt x="464" y="853"/>
                    <a:pt x="464" y="841"/>
                  </a:cubicBezTo>
                  <a:cubicBezTo>
                    <a:pt x="464" y="792"/>
                    <a:pt x="431" y="750"/>
                    <a:pt x="386" y="736"/>
                  </a:cubicBezTo>
                  <a:cubicBezTo>
                    <a:pt x="399" y="630"/>
                    <a:pt x="399" y="630"/>
                    <a:pt x="399" y="630"/>
                  </a:cubicBezTo>
                  <a:cubicBezTo>
                    <a:pt x="402" y="630"/>
                    <a:pt x="405" y="631"/>
                    <a:pt x="408" y="631"/>
                  </a:cubicBezTo>
                  <a:cubicBezTo>
                    <a:pt x="445" y="631"/>
                    <a:pt x="479" y="618"/>
                    <a:pt x="505" y="596"/>
                  </a:cubicBezTo>
                  <a:cubicBezTo>
                    <a:pt x="813" y="904"/>
                    <a:pt x="813" y="904"/>
                    <a:pt x="813" y="904"/>
                  </a:cubicBezTo>
                  <a:cubicBezTo>
                    <a:pt x="820" y="897"/>
                    <a:pt x="827" y="889"/>
                    <a:pt x="835" y="883"/>
                  </a:cubicBezTo>
                  <a:cubicBezTo>
                    <a:pt x="527" y="575"/>
                    <a:pt x="527" y="575"/>
                    <a:pt x="527" y="575"/>
                  </a:cubicBezTo>
                  <a:cubicBezTo>
                    <a:pt x="540" y="558"/>
                    <a:pt x="550" y="539"/>
                    <a:pt x="556" y="518"/>
                  </a:cubicBezTo>
                  <a:cubicBezTo>
                    <a:pt x="701" y="530"/>
                    <a:pt x="701" y="530"/>
                    <a:pt x="701" y="530"/>
                  </a:cubicBezTo>
                  <a:cubicBezTo>
                    <a:pt x="706" y="587"/>
                    <a:pt x="753" y="631"/>
                    <a:pt x="810" y="631"/>
                  </a:cubicBezTo>
                  <a:cubicBezTo>
                    <a:pt x="823" y="631"/>
                    <a:pt x="835" y="628"/>
                    <a:pt x="846" y="624"/>
                  </a:cubicBezTo>
                  <a:cubicBezTo>
                    <a:pt x="928" y="822"/>
                    <a:pt x="928" y="822"/>
                    <a:pt x="928" y="822"/>
                  </a:cubicBezTo>
                  <a:cubicBezTo>
                    <a:pt x="933" y="819"/>
                    <a:pt x="939" y="817"/>
                    <a:pt x="944" y="815"/>
                  </a:cubicBezTo>
                  <a:cubicBezTo>
                    <a:pt x="863" y="617"/>
                    <a:pt x="863" y="617"/>
                    <a:pt x="863" y="617"/>
                  </a:cubicBezTo>
                  <a:cubicBezTo>
                    <a:pt x="896" y="599"/>
                    <a:pt x="919" y="563"/>
                    <a:pt x="919" y="521"/>
                  </a:cubicBezTo>
                  <a:cubicBezTo>
                    <a:pt x="919" y="491"/>
                    <a:pt x="907" y="464"/>
                    <a:pt x="887" y="444"/>
                  </a:cubicBezTo>
                  <a:cubicBezTo>
                    <a:pt x="996" y="287"/>
                    <a:pt x="996" y="287"/>
                    <a:pt x="996" y="287"/>
                  </a:cubicBezTo>
                  <a:cubicBezTo>
                    <a:pt x="1013" y="297"/>
                    <a:pt x="1033" y="303"/>
                    <a:pt x="1053" y="305"/>
                  </a:cubicBezTo>
                  <a:cubicBezTo>
                    <a:pt x="1053" y="792"/>
                    <a:pt x="1053" y="792"/>
                    <a:pt x="1053" y="792"/>
                  </a:cubicBezTo>
                  <a:cubicBezTo>
                    <a:pt x="1058" y="792"/>
                    <a:pt x="1063" y="792"/>
                    <a:pt x="1068" y="792"/>
                  </a:cubicBezTo>
                  <a:cubicBezTo>
                    <a:pt x="1073" y="792"/>
                    <a:pt x="1078" y="792"/>
                    <a:pt x="1083" y="792"/>
                  </a:cubicBezTo>
                  <a:cubicBezTo>
                    <a:pt x="1083" y="305"/>
                    <a:pt x="1083" y="305"/>
                    <a:pt x="1083" y="305"/>
                  </a:cubicBezTo>
                  <a:cubicBezTo>
                    <a:pt x="1112" y="302"/>
                    <a:pt x="1138" y="292"/>
                    <a:pt x="1159" y="276"/>
                  </a:cubicBezTo>
                  <a:cubicBezTo>
                    <a:pt x="1266" y="373"/>
                    <a:pt x="1266" y="373"/>
                    <a:pt x="1266" y="373"/>
                  </a:cubicBezTo>
                  <a:cubicBezTo>
                    <a:pt x="1258" y="388"/>
                    <a:pt x="1253" y="406"/>
                    <a:pt x="1253" y="424"/>
                  </a:cubicBezTo>
                  <a:cubicBezTo>
                    <a:pt x="1253" y="467"/>
                    <a:pt x="1278" y="504"/>
                    <a:pt x="1314" y="522"/>
                  </a:cubicBezTo>
                  <a:cubicBezTo>
                    <a:pt x="1193" y="815"/>
                    <a:pt x="1193" y="815"/>
                    <a:pt x="1193" y="815"/>
                  </a:cubicBezTo>
                  <a:cubicBezTo>
                    <a:pt x="1198" y="817"/>
                    <a:pt x="1204" y="819"/>
                    <a:pt x="1209" y="822"/>
                  </a:cubicBezTo>
                  <a:cubicBezTo>
                    <a:pt x="1331" y="529"/>
                    <a:pt x="1331" y="529"/>
                    <a:pt x="1331" y="529"/>
                  </a:cubicBezTo>
                  <a:cubicBezTo>
                    <a:pt x="1341" y="532"/>
                    <a:pt x="1351" y="533"/>
                    <a:pt x="1363" y="533"/>
                  </a:cubicBezTo>
                  <a:cubicBezTo>
                    <a:pt x="1409" y="533"/>
                    <a:pt x="1448" y="505"/>
                    <a:pt x="1464" y="464"/>
                  </a:cubicBezTo>
                  <a:cubicBezTo>
                    <a:pt x="1559" y="472"/>
                    <a:pt x="1559" y="472"/>
                    <a:pt x="1559" y="472"/>
                  </a:cubicBezTo>
                  <a:cubicBezTo>
                    <a:pt x="1558" y="477"/>
                    <a:pt x="1558" y="483"/>
                    <a:pt x="1558" y="488"/>
                  </a:cubicBezTo>
                  <a:cubicBezTo>
                    <a:pt x="1558" y="527"/>
                    <a:pt x="1572" y="562"/>
                    <a:pt x="1596" y="589"/>
                  </a:cubicBezTo>
                  <a:cubicBezTo>
                    <a:pt x="1302" y="883"/>
                    <a:pt x="1302" y="883"/>
                    <a:pt x="1302" y="883"/>
                  </a:cubicBezTo>
                  <a:cubicBezTo>
                    <a:pt x="1310" y="889"/>
                    <a:pt x="1317" y="897"/>
                    <a:pt x="1324" y="904"/>
                  </a:cubicBezTo>
                  <a:cubicBezTo>
                    <a:pt x="1618" y="610"/>
                    <a:pt x="1618" y="610"/>
                    <a:pt x="1618" y="610"/>
                  </a:cubicBezTo>
                  <a:cubicBezTo>
                    <a:pt x="1639" y="625"/>
                    <a:pt x="1664" y="636"/>
                    <a:pt x="1691" y="640"/>
                  </a:cubicBezTo>
                  <a:cubicBezTo>
                    <a:pt x="1678" y="771"/>
                    <a:pt x="1678" y="771"/>
                    <a:pt x="1678" y="771"/>
                  </a:cubicBezTo>
                  <a:cubicBezTo>
                    <a:pt x="1623" y="777"/>
                    <a:pt x="1581" y="823"/>
                    <a:pt x="1581" y="879"/>
                  </a:cubicBezTo>
                  <a:cubicBezTo>
                    <a:pt x="1581" y="891"/>
                    <a:pt x="1583" y="903"/>
                    <a:pt x="1586" y="914"/>
                  </a:cubicBezTo>
                  <a:cubicBezTo>
                    <a:pt x="1385" y="997"/>
                    <a:pt x="1385" y="997"/>
                    <a:pt x="1385" y="997"/>
                  </a:cubicBezTo>
                  <a:cubicBezTo>
                    <a:pt x="1387" y="1003"/>
                    <a:pt x="1390" y="1008"/>
                    <a:pt x="1392" y="1014"/>
                  </a:cubicBezTo>
                  <a:cubicBezTo>
                    <a:pt x="1593" y="930"/>
                    <a:pt x="1593" y="930"/>
                    <a:pt x="1593" y="930"/>
                  </a:cubicBezTo>
                  <a:cubicBezTo>
                    <a:pt x="1612" y="965"/>
                    <a:pt x="1648" y="989"/>
                    <a:pt x="1690" y="989"/>
                  </a:cubicBezTo>
                  <a:cubicBezTo>
                    <a:pt x="1719" y="989"/>
                    <a:pt x="1745" y="978"/>
                    <a:pt x="1764" y="960"/>
                  </a:cubicBezTo>
                  <a:cubicBezTo>
                    <a:pt x="1983" y="1078"/>
                    <a:pt x="1983" y="1078"/>
                    <a:pt x="1983" y="1078"/>
                  </a:cubicBezTo>
                  <a:cubicBezTo>
                    <a:pt x="1978" y="1092"/>
                    <a:pt x="1974" y="1107"/>
                    <a:pt x="1973" y="1123"/>
                  </a:cubicBezTo>
                  <a:cubicBezTo>
                    <a:pt x="1414" y="1123"/>
                    <a:pt x="1414" y="1123"/>
                    <a:pt x="1414" y="1123"/>
                  </a:cubicBezTo>
                  <a:cubicBezTo>
                    <a:pt x="1415" y="1128"/>
                    <a:pt x="1415" y="1133"/>
                    <a:pt x="1415" y="1138"/>
                  </a:cubicBezTo>
                  <a:cubicBezTo>
                    <a:pt x="1415" y="1143"/>
                    <a:pt x="1415" y="1148"/>
                    <a:pt x="1414" y="1153"/>
                  </a:cubicBezTo>
                  <a:cubicBezTo>
                    <a:pt x="1973" y="1153"/>
                    <a:pt x="1973" y="1153"/>
                    <a:pt x="1973" y="1153"/>
                  </a:cubicBezTo>
                  <a:cubicBezTo>
                    <a:pt x="1978" y="1193"/>
                    <a:pt x="1998" y="1229"/>
                    <a:pt x="2028" y="1253"/>
                  </a:cubicBezTo>
                  <a:lnTo>
                    <a:pt x="1940" y="1369"/>
                  </a:lnTo>
                  <a:close/>
                  <a:moveTo>
                    <a:pt x="1350" y="1031"/>
                  </a:moveTo>
                  <a:cubicBezTo>
                    <a:pt x="1348" y="1025"/>
                    <a:pt x="1345" y="1020"/>
                    <a:pt x="1343" y="1014"/>
                  </a:cubicBezTo>
                  <a:cubicBezTo>
                    <a:pt x="1330" y="985"/>
                    <a:pt x="1313" y="959"/>
                    <a:pt x="1292" y="936"/>
                  </a:cubicBezTo>
                  <a:cubicBezTo>
                    <a:pt x="1285" y="928"/>
                    <a:pt x="1278" y="921"/>
                    <a:pt x="1270" y="915"/>
                  </a:cubicBezTo>
                  <a:cubicBezTo>
                    <a:pt x="1247" y="894"/>
                    <a:pt x="1221" y="876"/>
                    <a:pt x="1192" y="863"/>
                  </a:cubicBezTo>
                  <a:cubicBezTo>
                    <a:pt x="1186" y="861"/>
                    <a:pt x="1181" y="858"/>
                    <a:pt x="1175" y="856"/>
                  </a:cubicBezTo>
                  <a:cubicBezTo>
                    <a:pt x="1147" y="845"/>
                    <a:pt x="1116" y="839"/>
                    <a:pt x="1083" y="837"/>
                  </a:cubicBezTo>
                  <a:cubicBezTo>
                    <a:pt x="1079" y="837"/>
                    <a:pt x="1073" y="837"/>
                    <a:pt x="1068" y="837"/>
                  </a:cubicBezTo>
                  <a:cubicBezTo>
                    <a:pt x="1063" y="837"/>
                    <a:pt x="1058" y="837"/>
                    <a:pt x="1053" y="837"/>
                  </a:cubicBezTo>
                  <a:cubicBezTo>
                    <a:pt x="1021" y="839"/>
                    <a:pt x="990" y="845"/>
                    <a:pt x="962" y="856"/>
                  </a:cubicBezTo>
                  <a:cubicBezTo>
                    <a:pt x="956" y="858"/>
                    <a:pt x="950" y="861"/>
                    <a:pt x="945" y="863"/>
                  </a:cubicBezTo>
                  <a:cubicBezTo>
                    <a:pt x="916" y="876"/>
                    <a:pt x="890" y="894"/>
                    <a:pt x="866" y="915"/>
                  </a:cubicBezTo>
                  <a:cubicBezTo>
                    <a:pt x="859" y="921"/>
                    <a:pt x="852" y="928"/>
                    <a:pt x="845" y="936"/>
                  </a:cubicBezTo>
                  <a:cubicBezTo>
                    <a:pt x="824" y="959"/>
                    <a:pt x="807" y="985"/>
                    <a:pt x="794" y="1014"/>
                  </a:cubicBezTo>
                  <a:cubicBezTo>
                    <a:pt x="791" y="1020"/>
                    <a:pt x="789" y="1025"/>
                    <a:pt x="787" y="1031"/>
                  </a:cubicBezTo>
                  <a:cubicBezTo>
                    <a:pt x="776" y="1060"/>
                    <a:pt x="769" y="1091"/>
                    <a:pt x="768" y="1123"/>
                  </a:cubicBezTo>
                  <a:cubicBezTo>
                    <a:pt x="767" y="1128"/>
                    <a:pt x="767" y="1133"/>
                    <a:pt x="767" y="1138"/>
                  </a:cubicBezTo>
                  <a:cubicBezTo>
                    <a:pt x="767" y="1143"/>
                    <a:pt x="767" y="1148"/>
                    <a:pt x="768" y="1153"/>
                  </a:cubicBezTo>
                  <a:cubicBezTo>
                    <a:pt x="769" y="1185"/>
                    <a:pt x="776" y="1216"/>
                    <a:pt x="787" y="1245"/>
                  </a:cubicBezTo>
                  <a:cubicBezTo>
                    <a:pt x="789" y="1250"/>
                    <a:pt x="791" y="1256"/>
                    <a:pt x="794" y="1261"/>
                  </a:cubicBezTo>
                  <a:cubicBezTo>
                    <a:pt x="807" y="1290"/>
                    <a:pt x="824" y="1317"/>
                    <a:pt x="845" y="1340"/>
                  </a:cubicBezTo>
                  <a:cubicBezTo>
                    <a:pt x="852" y="1347"/>
                    <a:pt x="859" y="1354"/>
                    <a:pt x="866" y="1361"/>
                  </a:cubicBezTo>
                  <a:cubicBezTo>
                    <a:pt x="890" y="1382"/>
                    <a:pt x="916" y="1399"/>
                    <a:pt x="945" y="1412"/>
                  </a:cubicBezTo>
                  <a:cubicBezTo>
                    <a:pt x="950" y="1415"/>
                    <a:pt x="956" y="1417"/>
                    <a:pt x="962" y="1419"/>
                  </a:cubicBezTo>
                  <a:cubicBezTo>
                    <a:pt x="990" y="1430"/>
                    <a:pt x="1021" y="1437"/>
                    <a:pt x="1053" y="1439"/>
                  </a:cubicBezTo>
                  <a:cubicBezTo>
                    <a:pt x="1058" y="1439"/>
                    <a:pt x="1063" y="1439"/>
                    <a:pt x="1068" y="1439"/>
                  </a:cubicBezTo>
                  <a:cubicBezTo>
                    <a:pt x="1073" y="1439"/>
                    <a:pt x="1079" y="1439"/>
                    <a:pt x="1083" y="1439"/>
                  </a:cubicBezTo>
                  <a:cubicBezTo>
                    <a:pt x="1116" y="1437"/>
                    <a:pt x="1147" y="1430"/>
                    <a:pt x="1175" y="1419"/>
                  </a:cubicBezTo>
                  <a:cubicBezTo>
                    <a:pt x="1181" y="1417"/>
                    <a:pt x="1186" y="1415"/>
                    <a:pt x="1192" y="1412"/>
                  </a:cubicBezTo>
                  <a:cubicBezTo>
                    <a:pt x="1221" y="1399"/>
                    <a:pt x="1247" y="1382"/>
                    <a:pt x="1270" y="1361"/>
                  </a:cubicBezTo>
                  <a:cubicBezTo>
                    <a:pt x="1278" y="1354"/>
                    <a:pt x="1285" y="1347"/>
                    <a:pt x="1292" y="1340"/>
                  </a:cubicBezTo>
                  <a:cubicBezTo>
                    <a:pt x="1313" y="1317"/>
                    <a:pt x="1330" y="1290"/>
                    <a:pt x="1343" y="1261"/>
                  </a:cubicBezTo>
                  <a:cubicBezTo>
                    <a:pt x="1345" y="1256"/>
                    <a:pt x="1348" y="1250"/>
                    <a:pt x="1350" y="1245"/>
                  </a:cubicBezTo>
                  <a:cubicBezTo>
                    <a:pt x="1361" y="1216"/>
                    <a:pt x="1368" y="1185"/>
                    <a:pt x="1369" y="1153"/>
                  </a:cubicBezTo>
                  <a:cubicBezTo>
                    <a:pt x="1369" y="1148"/>
                    <a:pt x="1370" y="1143"/>
                    <a:pt x="1370" y="1138"/>
                  </a:cubicBezTo>
                  <a:cubicBezTo>
                    <a:pt x="1370" y="1133"/>
                    <a:pt x="1369" y="1128"/>
                    <a:pt x="1369" y="1123"/>
                  </a:cubicBezTo>
                  <a:cubicBezTo>
                    <a:pt x="1368" y="1091"/>
                    <a:pt x="1361" y="1060"/>
                    <a:pt x="1350" y="1031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86521" rIns="186521" bIns="186521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290" fontAlgn="base">
                <a:spcBef>
                  <a:spcPct val="0"/>
                </a:spcBef>
                <a:spcAft>
                  <a:spcPct val="0"/>
                </a:spcAft>
              </a:pPr>
              <a:endParaRPr lang="en-US" sz="3672" b="1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02735" y="4416909"/>
              <a:ext cx="669090" cy="669090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93662" y="4345085"/>
              <a:ext cx="705594" cy="705594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525781" y="1851571"/>
            <a:ext cx="11493044" cy="1897442"/>
            <a:chOff x="525781" y="1851571"/>
            <a:chExt cx="11493044" cy="1897442"/>
          </a:xfrm>
        </p:grpSpPr>
        <p:sp>
          <p:nvSpPr>
            <p:cNvPr id="55" name="TextBox 54"/>
            <p:cNvSpPr txBox="1"/>
            <p:nvPr/>
          </p:nvSpPr>
          <p:spPr>
            <a:xfrm>
              <a:off x="3584738" y="1851571"/>
              <a:ext cx="4075875" cy="1897442"/>
            </a:xfrm>
            <a:prstGeom prst="rect">
              <a:avLst/>
            </a:prstGeom>
            <a:solidFill>
              <a:schemeClr val="tx1">
                <a:lumMod val="90000"/>
                <a:lumOff val="10000"/>
              </a:schemeClr>
            </a:solidFill>
            <a:ln>
              <a:solidFill>
                <a:srgbClr val="0092D3"/>
              </a:solidFill>
            </a:ln>
          </p:spPr>
          <p:txBody>
            <a:bodyPr wrap="square" lIns="180000" tIns="180000" rIns="180000" bIns="180000" rtlCol="0" anchor="b">
              <a:noAutofit/>
            </a:bodyPr>
            <a:lstStyle/>
            <a:p>
              <a:pPr algn="ctr"/>
              <a:r>
                <a:rPr lang="nl-BE" dirty="0" smtClean="0">
                  <a:solidFill>
                    <a:schemeClr val="bg1"/>
                  </a:solidFill>
                  <a:latin typeface="Corbel"/>
                  <a:cs typeface="Corbel"/>
                </a:rPr>
                <a:t>24/7 </a:t>
              </a:r>
              <a:r>
                <a:rPr lang="nl-BE" dirty="0" smtClean="0">
                  <a:solidFill>
                    <a:schemeClr val="bg1"/>
                  </a:solidFill>
                  <a:latin typeface="Corbel"/>
                  <a:cs typeface="Corbel"/>
                </a:rPr>
                <a:t>integration as a service</a:t>
              </a:r>
            </a:p>
            <a:p>
              <a:pPr algn="ctr"/>
              <a:r>
                <a:rPr lang="nl-BE" dirty="0" smtClean="0">
                  <a:solidFill>
                    <a:schemeClr val="bg1"/>
                  </a:solidFill>
                  <a:latin typeface="Corbel"/>
                  <a:cs typeface="Corbel"/>
                </a:rPr>
                <a:t>managed services </a:t>
              </a:r>
              <a:r>
                <a:rPr lang="en-US" dirty="0" smtClean="0">
                  <a:solidFill>
                    <a:schemeClr val="bg1"/>
                  </a:solidFill>
                  <a:latin typeface="Corbel"/>
                  <a:cs typeface="Corbel"/>
                </a:rPr>
                <a:t>on </a:t>
              </a:r>
              <a:r>
                <a:rPr lang="en-US" dirty="0" smtClean="0">
                  <a:solidFill>
                    <a:schemeClr val="bg1"/>
                  </a:solidFill>
                  <a:latin typeface="Corbel"/>
                  <a:cs typeface="Corbel"/>
                </a:rPr>
                <a:t>flow level</a:t>
              </a:r>
              <a:endParaRPr lang="en-US" dirty="0">
                <a:solidFill>
                  <a:schemeClr val="bg1"/>
                </a:solidFill>
                <a:latin typeface="Corbel"/>
                <a:cs typeface="Corbel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5781" y="1851571"/>
              <a:ext cx="2834639" cy="1897442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lIns="180000" tIns="180000" rIns="180000" bIns="180000" rtlCol="0" anchor="b">
              <a:noAutofit/>
            </a:bodyPr>
            <a:lstStyle/>
            <a:p>
              <a:r>
                <a:rPr lang="nl-BE" sz="3200" dirty="0" smtClean="0">
                  <a:solidFill>
                    <a:schemeClr val="bg1"/>
                  </a:solidFill>
                  <a:latin typeface="Corbel"/>
                  <a:cs typeface="Corbel"/>
                </a:rPr>
                <a:t>Offering</a:t>
              </a:r>
              <a:endParaRPr lang="en-US" sz="3200" dirty="0">
                <a:solidFill>
                  <a:schemeClr val="bg1"/>
                </a:solidFill>
                <a:latin typeface="Corbel"/>
                <a:cs typeface="Corbel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088" y="2170634"/>
              <a:ext cx="745286" cy="745286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7841895" y="1851571"/>
              <a:ext cx="4176930" cy="1897442"/>
              <a:chOff x="7841895" y="4061342"/>
              <a:chExt cx="4176930" cy="1897442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7841895" y="4061342"/>
                <a:ext cx="4176930" cy="1897442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square" lIns="180000" tIns="180000" rIns="180000" bIns="180000" rtlCol="0" anchor="b">
                <a:noAutofit/>
              </a:bodyPr>
              <a:lstStyle/>
              <a:p>
                <a:pPr algn="ctr"/>
                <a:r>
                  <a:rPr lang="nl-BE" dirty="0" smtClean="0">
                    <a:solidFill>
                      <a:schemeClr val="bg1"/>
                    </a:solidFill>
                    <a:latin typeface="Corbel"/>
                    <a:cs typeface="Corbel"/>
                  </a:rPr>
                  <a:t>Added-value services</a:t>
                </a:r>
              </a:p>
              <a:p>
                <a:pPr algn="ctr"/>
                <a:r>
                  <a:rPr lang="en-US" dirty="0" smtClean="0">
                    <a:solidFill>
                      <a:schemeClr val="bg1"/>
                    </a:solidFill>
                    <a:latin typeface="Corbel"/>
                    <a:cs typeface="Corbel"/>
                  </a:rPr>
                  <a:t>e-Invoicing – business reports…</a:t>
                </a:r>
                <a:endParaRPr lang="en-US" dirty="0">
                  <a:solidFill>
                    <a:schemeClr val="bg1"/>
                  </a:solidFill>
                  <a:latin typeface="Corbel"/>
                  <a:cs typeface="Corbel"/>
                </a:endParaRPr>
              </a:p>
            </p:txBody>
          </p:sp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568814" y="4345085"/>
                <a:ext cx="705594" cy="70559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02683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Integration scenarios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3" name="Groep 14"/>
          <p:cNvGrpSpPr/>
          <p:nvPr/>
        </p:nvGrpSpPr>
        <p:grpSpPr>
          <a:xfrm>
            <a:off x="293210" y="1665234"/>
            <a:ext cx="11397682" cy="2637347"/>
            <a:chOff x="293210" y="1375872"/>
            <a:chExt cx="11397682" cy="2637347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6085" y="2275610"/>
              <a:ext cx="2632315" cy="1712999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99422" y="2272148"/>
              <a:ext cx="2608648" cy="1712791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091505" y="2267847"/>
              <a:ext cx="2599387" cy="1745372"/>
            </a:xfrm>
            <a:prstGeom prst="rect">
              <a:avLst/>
            </a:prstGeom>
          </p:spPr>
        </p:pic>
        <p:sp>
          <p:nvSpPr>
            <p:cNvPr id="47" name="Rectangle 46"/>
            <p:cNvSpPr/>
            <p:nvPr/>
          </p:nvSpPr>
          <p:spPr>
            <a:xfrm>
              <a:off x="293210" y="1632288"/>
              <a:ext cx="2618281" cy="6355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765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</a:rPr>
                <a:t>HYBRID APPLICATION </a:t>
              </a:r>
              <a:br>
                <a:rPr kumimoji="0" lang="en-IN" sz="1765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</a:rPr>
              </a:br>
              <a:r>
                <a:rPr kumimoji="0" lang="en-IN" sz="1765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</a:rPr>
                <a:t>INTEGRATION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135318" y="1375872"/>
              <a:ext cx="1912318" cy="9071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765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</a:rPr>
                <a:t>ENTERPRISE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765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</a:rPr>
                <a:t>TO ENTERPRISE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765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</a:rPr>
                <a:t>(B2B/EDI)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9014596" y="1902127"/>
              <a:ext cx="2388918" cy="3620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765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</a:rPr>
                <a:t>SAAS INTEGRATION 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016303" y="1902127"/>
              <a:ext cx="2088072" cy="3639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765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</a:rPr>
                <a:t>MOBILITY &amp; API’s</a:t>
              </a: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6096000" y="2272148"/>
              <a:ext cx="2712334" cy="1741071"/>
              <a:chOff x="647700" y="4664953"/>
              <a:chExt cx="2628901" cy="1763835"/>
            </a:xfrm>
          </p:grpSpPr>
          <p:sp>
            <p:nvSpPr>
              <p:cNvPr id="61" name="Rectangle 60"/>
              <p:cNvSpPr/>
              <p:nvPr/>
            </p:nvSpPr>
            <p:spPr bwMode="auto">
              <a:xfrm>
                <a:off x="647700" y="4677262"/>
                <a:ext cx="2628900" cy="1733063"/>
              </a:xfrm>
              <a:prstGeom prst="rect">
                <a:avLst/>
              </a:prstGeom>
              <a:solidFill>
                <a:srgbClr val="0092D3"/>
              </a:solidFill>
              <a:ln w="1079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099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gradFill>
                    <a:gsLst>
                      <a:gs pos="0">
                        <a:srgbClr val="000000"/>
                      </a:gs>
                      <a:gs pos="100000">
                        <a:srgbClr val="000000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2" name="Teardrop 61"/>
              <p:cNvSpPr/>
              <p:nvPr/>
            </p:nvSpPr>
            <p:spPr bwMode="auto">
              <a:xfrm>
                <a:off x="647701" y="4664953"/>
                <a:ext cx="2628900" cy="1763835"/>
              </a:xfrm>
              <a:prstGeom prst="teardrop">
                <a:avLst/>
              </a:prstGeom>
              <a:solidFill>
                <a:srgbClr val="00BCF2"/>
              </a:solidFill>
              <a:ln w="1079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099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gradFill>
                    <a:gsLst>
                      <a:gs pos="0">
                        <a:srgbClr val="000000"/>
                      </a:gs>
                      <a:gs pos="100000">
                        <a:srgbClr val="000000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82228" y="2479337"/>
              <a:ext cx="1221513" cy="961990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61574" y="3339106"/>
              <a:ext cx="424244" cy="633314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597086" y="3441327"/>
              <a:ext cx="285068" cy="280895"/>
            </a:xfrm>
            <a:prstGeom prst="rect">
              <a:avLst/>
            </a:prstGeom>
          </p:spPr>
        </p:pic>
        <p:sp>
          <p:nvSpPr>
            <p:cNvPr id="56" name="Freeform 55"/>
            <p:cNvSpPr/>
            <p:nvPr/>
          </p:nvSpPr>
          <p:spPr bwMode="auto">
            <a:xfrm>
              <a:off x="6674164" y="3367060"/>
              <a:ext cx="534725" cy="476499"/>
            </a:xfrm>
            <a:custGeom>
              <a:avLst/>
              <a:gdLst>
                <a:gd name="connsiteX0" fmla="*/ 0 w 533787"/>
                <a:gd name="connsiteY0" fmla="*/ 482729 h 482729"/>
                <a:gd name="connsiteX1" fmla="*/ 533787 w 533787"/>
                <a:gd name="connsiteY1" fmla="*/ 0 h 482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787" h="482729">
                  <a:moveTo>
                    <a:pt x="0" y="482729"/>
                  </a:moveTo>
                  <a:cubicBezTo>
                    <a:pt x="230147" y="307121"/>
                    <a:pt x="460295" y="131513"/>
                    <a:pt x="533787" y="0"/>
                  </a:cubicBezTo>
                </a:path>
              </a:pathLst>
            </a:custGeom>
            <a:noFill/>
            <a:ln w="1079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7" name="Arc 56"/>
            <p:cNvSpPr/>
            <p:nvPr/>
          </p:nvSpPr>
          <p:spPr>
            <a:xfrm rot="6906627">
              <a:off x="6610733" y="3436368"/>
              <a:ext cx="426095" cy="287112"/>
            </a:xfrm>
            <a:prstGeom prst="arc">
              <a:avLst>
                <a:gd name="adj1" fmla="val 12449473"/>
                <a:gd name="adj2" fmla="val 0"/>
              </a:avLst>
            </a:prstGeom>
            <a:noFill/>
            <a:ln w="9525" cap="flat" cmpd="sng" algn="ctr">
              <a:solidFill>
                <a:srgbClr val="FFFFFF"/>
              </a:solidFill>
              <a:prstDash val="solid"/>
              <a:headEnd type="arrow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725576" y="2344489"/>
              <a:ext cx="372456" cy="367004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033124" y="2497968"/>
              <a:ext cx="372456" cy="367004"/>
            </a:xfrm>
            <a:prstGeom prst="rect">
              <a:avLst/>
            </a:prstGeom>
          </p:spPr>
        </p:pic>
        <p:sp>
          <p:nvSpPr>
            <p:cNvPr id="60" name="TextBox 59"/>
            <p:cNvSpPr txBox="1"/>
            <p:nvPr/>
          </p:nvSpPr>
          <p:spPr>
            <a:xfrm>
              <a:off x="7198288" y="2741713"/>
              <a:ext cx="334847" cy="42532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BE" sz="1400" b="1" i="0" u="none" strike="noStrike" kern="0" cap="none" spc="-70" normalizeH="0" baseline="0" noProof="0" dirty="0" smtClean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</a:rPr>
                <a:t>API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BE" sz="1400" b="1" i="0" u="none" strike="noStrike" kern="0" cap="none" spc="-70" normalizeH="0" baseline="0" noProof="0" dirty="0" smtClean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</a:rPr>
                <a:t>SOA</a:t>
              </a:r>
              <a:endParaRPr kumimoji="0" lang="en-US" sz="1400" b="1" i="0" u="none" strike="noStrike" kern="0" cap="none" spc="-70" normalizeH="0" baseline="0" noProof="0" dirty="0" err="1" smtClean="0">
                <a:ln>
                  <a:noFill/>
                </a:ln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3369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history</a:t>
            </a:r>
            <a:endParaRPr lang="nl-BE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Development started in 2010 (Red Dog)</a:t>
            </a:r>
          </a:p>
          <a:p>
            <a:pPr lvl="1"/>
            <a:r>
              <a:rPr lang="en-US" dirty="0" smtClean="0"/>
              <a:t>Joined various SDR’s</a:t>
            </a:r>
          </a:p>
          <a:p>
            <a:r>
              <a:rPr lang="en-US" dirty="0" smtClean="0"/>
              <a:t>First customer live in Q2 2011</a:t>
            </a:r>
          </a:p>
          <a:p>
            <a:pPr lvl="1"/>
            <a:r>
              <a:rPr lang="en-US" dirty="0" smtClean="0"/>
              <a:t>No BizTalk Services</a:t>
            </a:r>
          </a:p>
          <a:p>
            <a:pPr lvl="1"/>
            <a:r>
              <a:rPr lang="en-US" dirty="0" smtClean="0"/>
              <a:t>No </a:t>
            </a:r>
            <a:r>
              <a:rPr lang="en-US" dirty="0" err="1" smtClean="0"/>
              <a:t>IaaS</a:t>
            </a:r>
            <a:r>
              <a:rPr lang="en-US" dirty="0" smtClean="0"/>
              <a:t> Virtual Machines</a:t>
            </a:r>
          </a:p>
          <a:p>
            <a:pPr lvl="1"/>
            <a:r>
              <a:rPr lang="en-US" dirty="0" smtClean="0"/>
              <a:t>No Virtual Networking</a:t>
            </a:r>
          </a:p>
          <a:p>
            <a:r>
              <a:rPr lang="en-US" dirty="0" smtClean="0"/>
              <a:t>Performance lab with Azure CAT team in 2012</a:t>
            </a:r>
          </a:p>
          <a:p>
            <a:r>
              <a:rPr lang="en-US" dirty="0" smtClean="0"/>
              <a:t>MABS Launch partner in 2013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6268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nl-BE" dirty="0"/>
          </a:p>
        </p:txBody>
      </p:sp>
      <p:grpSp>
        <p:nvGrpSpPr>
          <p:cNvPr id="6" name="Group 5"/>
          <p:cNvGrpSpPr/>
          <p:nvPr/>
        </p:nvGrpSpPr>
        <p:grpSpPr>
          <a:xfrm>
            <a:off x="3593143" y="4899556"/>
            <a:ext cx="8373042" cy="1367020"/>
            <a:chOff x="3593143" y="4899556"/>
            <a:chExt cx="8373042" cy="1367020"/>
          </a:xfrm>
          <a:solidFill>
            <a:schemeClr val="accent6">
              <a:lumMod val="75000"/>
            </a:schemeClr>
          </a:solidFill>
        </p:grpSpPr>
        <p:sp>
          <p:nvSpPr>
            <p:cNvPr id="7" name="Rectangle 6"/>
            <p:cNvSpPr/>
            <p:nvPr/>
          </p:nvSpPr>
          <p:spPr bwMode="auto">
            <a:xfrm>
              <a:off x="3593143" y="4899556"/>
              <a:ext cx="8373042" cy="1367020"/>
            </a:xfrm>
            <a:prstGeom prst="rect">
              <a:avLst/>
            </a:prstGeom>
            <a:grpFill/>
            <a:ln w="19050"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099" fontAlgn="base">
                <a:spcBef>
                  <a:spcPct val="0"/>
                </a:spcBef>
                <a:spcAft>
                  <a:spcPct val="0"/>
                </a:spcAft>
              </a:pPr>
              <a:endParaRPr lang="nl-BE" sz="1400" spc="-5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4067596" y="5066543"/>
              <a:ext cx="7476410" cy="612804"/>
            </a:xfrm>
            <a:prstGeom prst="rect">
              <a:avLst/>
            </a:prstGeom>
            <a:grpFill/>
            <a:ln w="19050"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099" fontAlgn="base">
                <a:spcBef>
                  <a:spcPct val="0"/>
                </a:spcBef>
                <a:spcAft>
                  <a:spcPct val="0"/>
                </a:spcAft>
              </a:pPr>
              <a:endParaRPr lang="nl-BE" sz="1400" spc="-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067596" y="5795255"/>
              <a:ext cx="7476410" cy="306304"/>
            </a:xfrm>
            <a:prstGeom prst="rect">
              <a:avLst/>
            </a:prstGeom>
            <a:grpFill/>
            <a:ln w="19050"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099" fontAlgn="base">
                <a:spcBef>
                  <a:spcPct val="0"/>
                </a:spcBef>
                <a:spcAft>
                  <a:spcPct val="0"/>
                </a:spcAft>
              </a:pPr>
              <a:endParaRPr lang="nl-BE" sz="1400" spc="-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6799618" y="4986069"/>
              <a:ext cx="319348" cy="160648"/>
            </a:xfrm>
            <a:prstGeom prst="rect">
              <a:avLst/>
            </a:prstGeom>
            <a:grpFill/>
            <a:ln w="19050"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099" fontAlgn="base">
                <a:spcBef>
                  <a:spcPct val="0"/>
                </a:spcBef>
                <a:spcAft>
                  <a:spcPct val="0"/>
                </a:spcAft>
              </a:pPr>
              <a:endParaRPr lang="nl-BE" spc="-5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7204558" y="4986069"/>
              <a:ext cx="319348" cy="160648"/>
            </a:xfrm>
            <a:prstGeom prst="rect">
              <a:avLst/>
            </a:prstGeom>
            <a:grpFill/>
            <a:ln w="19050"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099" fontAlgn="base">
                <a:spcBef>
                  <a:spcPct val="0"/>
                </a:spcBef>
                <a:spcAft>
                  <a:spcPct val="0"/>
                </a:spcAft>
              </a:pPr>
              <a:endParaRPr lang="nl-BE" spc="-5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9199418" y="4986069"/>
              <a:ext cx="319348" cy="160648"/>
            </a:xfrm>
            <a:prstGeom prst="rect">
              <a:avLst/>
            </a:prstGeom>
            <a:grpFill/>
            <a:ln w="19050"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099" fontAlgn="base">
                <a:spcBef>
                  <a:spcPct val="0"/>
                </a:spcBef>
                <a:spcAft>
                  <a:spcPct val="0"/>
                </a:spcAft>
              </a:pPr>
              <a:endParaRPr lang="nl-BE" spc="-5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9721973" y="4986069"/>
              <a:ext cx="319348" cy="160648"/>
            </a:xfrm>
            <a:prstGeom prst="rect">
              <a:avLst/>
            </a:prstGeom>
            <a:grpFill/>
            <a:ln w="19050"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099" fontAlgn="base">
                <a:spcBef>
                  <a:spcPct val="0"/>
                </a:spcBef>
                <a:spcAft>
                  <a:spcPct val="0"/>
                </a:spcAft>
              </a:pPr>
              <a:endParaRPr lang="nl-BE" spc="-5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359354" y="5103587"/>
              <a:ext cx="4066933" cy="307777"/>
              <a:chOff x="5279366" y="5146717"/>
              <a:chExt cx="4064065" cy="307777"/>
            </a:xfrm>
            <a:grpFill/>
          </p:grpSpPr>
          <p:sp>
            <p:nvSpPr>
              <p:cNvPr id="22" name="Rectangle 21"/>
              <p:cNvSpPr/>
              <p:nvPr/>
            </p:nvSpPr>
            <p:spPr bwMode="auto">
              <a:xfrm>
                <a:off x="5279366" y="5210355"/>
                <a:ext cx="4064065" cy="242914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BE" spc="-5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618645" y="5146717"/>
                <a:ext cx="1385507" cy="30777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/>
                <a:r>
                  <a:rPr lang="nl-BE" sz="1400" spc="-50" dirty="0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messaging topic</a:t>
                </a:r>
                <a:endParaRPr lang="nl-BE" sz="1400" dirty="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6359354" y="5367647"/>
              <a:ext cx="4064065" cy="307777"/>
              <a:chOff x="5267872" y="5367647"/>
              <a:chExt cx="4064065" cy="307777"/>
            </a:xfrm>
            <a:grpFill/>
          </p:grpSpPr>
          <p:sp>
            <p:nvSpPr>
              <p:cNvPr id="20" name="Rectangle 19"/>
              <p:cNvSpPr/>
              <p:nvPr/>
            </p:nvSpPr>
            <p:spPr bwMode="auto">
              <a:xfrm>
                <a:off x="5267872" y="5405885"/>
                <a:ext cx="4064065" cy="242914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BE" spc="-5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637995" y="5367647"/>
                <a:ext cx="1323824" cy="30777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/>
                <a:r>
                  <a:rPr lang="nl-BE" sz="1400" spc="-50" dirty="0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watchdog topic</a:t>
                </a:r>
                <a:endParaRPr lang="nl-BE" sz="1400" dirty="0"/>
              </a:p>
            </p:txBody>
          </p:sp>
        </p:grpSp>
        <p:sp>
          <p:nvSpPr>
            <p:cNvPr id="16" name="Rectangle 15"/>
            <p:cNvSpPr/>
            <p:nvPr/>
          </p:nvSpPr>
          <p:spPr bwMode="auto">
            <a:xfrm>
              <a:off x="10067659" y="5411364"/>
              <a:ext cx="356623" cy="237435"/>
            </a:xfrm>
            <a:prstGeom prst="rect">
              <a:avLst/>
            </a:prstGeom>
            <a:grpFill/>
            <a:ln w="19050"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099" fontAlgn="base">
                <a:spcBef>
                  <a:spcPct val="0"/>
                </a:spcBef>
                <a:spcAft>
                  <a:spcPct val="0"/>
                </a:spcAft>
              </a:pPr>
              <a:endParaRPr lang="nl-BE" spc="-5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6359354" y="5411364"/>
              <a:ext cx="356623" cy="237435"/>
            </a:xfrm>
            <a:prstGeom prst="rect">
              <a:avLst/>
            </a:prstGeom>
            <a:grpFill/>
            <a:ln w="19050"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099" fontAlgn="base">
                <a:spcBef>
                  <a:spcPct val="0"/>
                </a:spcBef>
                <a:spcAft>
                  <a:spcPct val="0"/>
                </a:spcAft>
              </a:pPr>
              <a:endParaRPr lang="nl-BE" spc="-5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195762" y="5793782"/>
              <a:ext cx="1621149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nl-BE" sz="1400" spc="-5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message repository</a:t>
              </a:r>
              <a:endParaRPr lang="nl-BE" sz="14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487959" y="5793782"/>
              <a:ext cx="2251130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nl-BE" sz="1400" spc="-5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custom activities &amp; modules</a:t>
              </a:r>
              <a:endParaRPr lang="nl-BE" sz="14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49290" y="1852960"/>
            <a:ext cx="2586757" cy="1352559"/>
            <a:chOff x="649290" y="1930063"/>
            <a:chExt cx="2586757" cy="1352559"/>
          </a:xfrm>
          <a:solidFill>
            <a:schemeClr val="accent4">
              <a:lumMod val="50000"/>
            </a:schemeClr>
          </a:solidFill>
        </p:grpSpPr>
        <p:sp>
          <p:nvSpPr>
            <p:cNvPr id="25" name="Rectangle 24"/>
            <p:cNvSpPr/>
            <p:nvPr/>
          </p:nvSpPr>
          <p:spPr bwMode="auto">
            <a:xfrm>
              <a:off x="649290" y="1930063"/>
              <a:ext cx="2586757" cy="1352559"/>
            </a:xfrm>
            <a:prstGeom prst="rect">
              <a:avLst/>
            </a:prstGeom>
            <a:grpFill/>
            <a:ln w="19050"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nl-BE" sz="1400" spc="-5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Portal</a:t>
              </a: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688372" y="2030062"/>
              <a:ext cx="1021993" cy="809291"/>
              <a:chOff x="3019309" y="1790772"/>
              <a:chExt cx="1021993" cy="809291"/>
            </a:xfrm>
            <a:grpFill/>
          </p:grpSpPr>
          <p:sp>
            <p:nvSpPr>
              <p:cNvPr id="30" name="Rectangle 29"/>
              <p:cNvSpPr/>
              <p:nvPr/>
            </p:nvSpPr>
            <p:spPr bwMode="auto">
              <a:xfrm>
                <a:off x="3114537" y="1790772"/>
                <a:ext cx="926765" cy="42142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BE" spc="-5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019309" y="2292286"/>
                <a:ext cx="956865" cy="307777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r>
                  <a:rPr lang="nl-BE" sz="1400" spc="-50" dirty="0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Angular..JS</a:t>
                </a:r>
                <a:endParaRPr lang="nl-BE" sz="1400" dirty="0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942668" y="2030062"/>
              <a:ext cx="1021993" cy="809291"/>
              <a:chOff x="3019309" y="1790772"/>
              <a:chExt cx="1021993" cy="809291"/>
            </a:xfrm>
            <a:grpFill/>
          </p:grpSpPr>
          <p:sp>
            <p:nvSpPr>
              <p:cNvPr id="28" name="Rectangle 27"/>
              <p:cNvSpPr/>
              <p:nvPr/>
            </p:nvSpPr>
            <p:spPr bwMode="auto">
              <a:xfrm>
                <a:off x="3114537" y="1790772"/>
                <a:ext cx="926765" cy="42142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BE" spc="-5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3019309" y="2292286"/>
                <a:ext cx="818366" cy="307777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r>
                  <a:rPr lang="nl-BE" sz="1400" spc="-50" dirty="0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Web API</a:t>
                </a:r>
                <a:endParaRPr lang="nl-BE" sz="1400" dirty="0"/>
              </a:p>
            </p:txBody>
          </p:sp>
        </p:grpSp>
      </p:grpSp>
      <p:sp>
        <p:nvSpPr>
          <p:cNvPr id="32" name="Rectangle 31"/>
          <p:cNvSpPr/>
          <p:nvPr/>
        </p:nvSpPr>
        <p:spPr bwMode="auto">
          <a:xfrm>
            <a:off x="3800177" y="2149479"/>
            <a:ext cx="8166009" cy="266132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9050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nl-BE" sz="1400" spc="-5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Worker role (runtime)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3688033" y="2040209"/>
            <a:ext cx="8186135" cy="266132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9050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nl-BE" sz="1400" spc="-5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Worker role (runtime)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3593143" y="1930063"/>
            <a:ext cx="8182950" cy="266132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9050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nl-BE" sz="1400" spc="-5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Runtime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5210115" y="2285231"/>
            <a:ext cx="1416991" cy="1449027"/>
            <a:chOff x="2516684" y="1993900"/>
            <a:chExt cx="1416991" cy="1449027"/>
          </a:xfrm>
        </p:grpSpPr>
        <p:grpSp>
          <p:nvGrpSpPr>
            <p:cNvPr id="36" name="Group 35"/>
            <p:cNvGrpSpPr/>
            <p:nvPr/>
          </p:nvGrpSpPr>
          <p:grpSpPr>
            <a:xfrm>
              <a:off x="2625868" y="1993900"/>
              <a:ext cx="1277393" cy="160648"/>
              <a:chOff x="2578100" y="1993900"/>
              <a:chExt cx="1615744" cy="203200"/>
            </a:xfrm>
          </p:grpSpPr>
          <p:sp>
            <p:nvSpPr>
              <p:cNvPr id="58" name="Rectangle 57"/>
              <p:cNvSpPr/>
              <p:nvPr/>
            </p:nvSpPr>
            <p:spPr bwMode="auto">
              <a:xfrm>
                <a:off x="2578100" y="1993900"/>
                <a:ext cx="403936" cy="203200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BE" spc="-5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 bwMode="auto">
              <a:xfrm>
                <a:off x="2982036" y="1993900"/>
                <a:ext cx="403936" cy="203200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BE" spc="-5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 bwMode="auto">
              <a:xfrm>
                <a:off x="3385972" y="1993900"/>
                <a:ext cx="403936" cy="203200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BE" spc="-5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 bwMode="auto">
              <a:xfrm>
                <a:off x="3789908" y="1993900"/>
                <a:ext cx="403936" cy="203200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BE" spc="-5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2625868" y="2232735"/>
              <a:ext cx="1277393" cy="160648"/>
              <a:chOff x="2578100" y="1993900"/>
              <a:chExt cx="1615744" cy="203200"/>
            </a:xfrm>
          </p:grpSpPr>
          <p:sp>
            <p:nvSpPr>
              <p:cNvPr id="54" name="Rectangle 53"/>
              <p:cNvSpPr/>
              <p:nvPr/>
            </p:nvSpPr>
            <p:spPr bwMode="auto">
              <a:xfrm>
                <a:off x="2578100" y="1993900"/>
                <a:ext cx="403936" cy="203200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BE" spc="-5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2982036" y="1993900"/>
                <a:ext cx="403936" cy="203200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BE" spc="-5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 bwMode="auto">
              <a:xfrm>
                <a:off x="3385972" y="1993900"/>
                <a:ext cx="403936" cy="203200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BE" spc="-5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 bwMode="auto">
              <a:xfrm>
                <a:off x="3789908" y="1993900"/>
                <a:ext cx="403936" cy="203200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BE" spc="-5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2625868" y="2464747"/>
              <a:ext cx="1277393" cy="160648"/>
              <a:chOff x="2578100" y="1993900"/>
              <a:chExt cx="1615744" cy="203200"/>
            </a:xfrm>
          </p:grpSpPr>
          <p:sp>
            <p:nvSpPr>
              <p:cNvPr id="50" name="Rectangle 49"/>
              <p:cNvSpPr/>
              <p:nvPr/>
            </p:nvSpPr>
            <p:spPr bwMode="auto">
              <a:xfrm>
                <a:off x="2578100" y="1993900"/>
                <a:ext cx="403936" cy="203200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BE" spc="-5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 bwMode="auto">
              <a:xfrm>
                <a:off x="2982036" y="1993900"/>
                <a:ext cx="403936" cy="203200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BE" spc="-5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 bwMode="auto">
              <a:xfrm>
                <a:off x="3385972" y="1993900"/>
                <a:ext cx="403936" cy="203200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BE" spc="-5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3789908" y="1993900"/>
                <a:ext cx="403936" cy="203200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BE" spc="-5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2625868" y="2724055"/>
              <a:ext cx="1277393" cy="160648"/>
              <a:chOff x="2578100" y="1993900"/>
              <a:chExt cx="1615744" cy="203200"/>
            </a:xfrm>
          </p:grpSpPr>
          <p:sp>
            <p:nvSpPr>
              <p:cNvPr id="46" name="Rectangle 45"/>
              <p:cNvSpPr/>
              <p:nvPr/>
            </p:nvSpPr>
            <p:spPr bwMode="auto">
              <a:xfrm>
                <a:off x="2578100" y="1993900"/>
                <a:ext cx="403936" cy="203200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BE" spc="-5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 bwMode="auto">
              <a:xfrm>
                <a:off x="2982036" y="1993900"/>
                <a:ext cx="403936" cy="203200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BE" spc="-5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 bwMode="auto">
              <a:xfrm>
                <a:off x="3385972" y="1993900"/>
                <a:ext cx="403936" cy="203200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BE" spc="-5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 bwMode="auto">
              <a:xfrm>
                <a:off x="3789908" y="1993900"/>
                <a:ext cx="403936" cy="203200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BE" spc="-5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2625868" y="2986726"/>
              <a:ext cx="1277393" cy="160648"/>
              <a:chOff x="2578100" y="1993900"/>
              <a:chExt cx="1615744" cy="203200"/>
            </a:xfrm>
          </p:grpSpPr>
          <p:sp>
            <p:nvSpPr>
              <p:cNvPr id="42" name="Rectangle 41"/>
              <p:cNvSpPr/>
              <p:nvPr/>
            </p:nvSpPr>
            <p:spPr bwMode="auto">
              <a:xfrm>
                <a:off x="2578100" y="1993900"/>
                <a:ext cx="403936" cy="203200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BE" spc="-5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 bwMode="auto">
              <a:xfrm>
                <a:off x="2982036" y="1993900"/>
                <a:ext cx="403936" cy="203200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BE" spc="-5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 bwMode="auto">
              <a:xfrm>
                <a:off x="3385972" y="1993900"/>
                <a:ext cx="403936" cy="203200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BE" spc="-5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 bwMode="auto">
              <a:xfrm>
                <a:off x="3789908" y="1993900"/>
                <a:ext cx="403936" cy="203200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BE" spc="-5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41" name="Rectangle 40"/>
            <p:cNvSpPr/>
            <p:nvPr/>
          </p:nvSpPr>
          <p:spPr>
            <a:xfrm>
              <a:off x="2516684" y="3135150"/>
              <a:ext cx="141699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BE" sz="1400" spc="-5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Receiver Threads</a:t>
              </a:r>
              <a:endParaRPr lang="nl-BE" sz="1400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7635618" y="2285231"/>
            <a:ext cx="1513299" cy="1449027"/>
            <a:chOff x="7635618" y="2285231"/>
            <a:chExt cx="1513299" cy="1449027"/>
          </a:xfrm>
        </p:grpSpPr>
        <p:grpSp>
          <p:nvGrpSpPr>
            <p:cNvPr id="63" name="Group 62"/>
            <p:cNvGrpSpPr/>
            <p:nvPr/>
          </p:nvGrpSpPr>
          <p:grpSpPr>
            <a:xfrm>
              <a:off x="7744802" y="2285231"/>
              <a:ext cx="1277393" cy="160648"/>
              <a:chOff x="2578100" y="1993900"/>
              <a:chExt cx="1615744" cy="203200"/>
            </a:xfrm>
          </p:grpSpPr>
          <p:sp>
            <p:nvSpPr>
              <p:cNvPr id="85" name="Rectangle 84"/>
              <p:cNvSpPr/>
              <p:nvPr/>
            </p:nvSpPr>
            <p:spPr bwMode="auto">
              <a:xfrm>
                <a:off x="2578100" y="1993900"/>
                <a:ext cx="403936" cy="203200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BE" spc="-5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 bwMode="auto">
              <a:xfrm>
                <a:off x="2982036" y="1993900"/>
                <a:ext cx="403936" cy="203200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BE" spc="-5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 bwMode="auto">
              <a:xfrm>
                <a:off x="3385972" y="1993900"/>
                <a:ext cx="403936" cy="203200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BE" spc="-5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 bwMode="auto">
              <a:xfrm>
                <a:off x="3789908" y="1993900"/>
                <a:ext cx="403936" cy="203200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BE" spc="-5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7744802" y="2524066"/>
              <a:ext cx="1277393" cy="160648"/>
              <a:chOff x="2578100" y="1993900"/>
              <a:chExt cx="1615744" cy="203200"/>
            </a:xfrm>
          </p:grpSpPr>
          <p:sp>
            <p:nvSpPr>
              <p:cNvPr id="81" name="Rectangle 80"/>
              <p:cNvSpPr/>
              <p:nvPr/>
            </p:nvSpPr>
            <p:spPr bwMode="auto">
              <a:xfrm>
                <a:off x="2578100" y="1993900"/>
                <a:ext cx="403936" cy="203200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BE" spc="-5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 bwMode="auto">
              <a:xfrm>
                <a:off x="2982036" y="1993900"/>
                <a:ext cx="403936" cy="203200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BE" spc="-5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3385972" y="1993900"/>
                <a:ext cx="403936" cy="203200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BE" spc="-5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3789908" y="1993900"/>
                <a:ext cx="403936" cy="203200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BE" spc="-5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7744802" y="2756078"/>
              <a:ext cx="1277393" cy="160648"/>
              <a:chOff x="2578100" y="1993900"/>
              <a:chExt cx="1615744" cy="203200"/>
            </a:xfrm>
          </p:grpSpPr>
          <p:sp>
            <p:nvSpPr>
              <p:cNvPr id="77" name="Rectangle 76"/>
              <p:cNvSpPr/>
              <p:nvPr/>
            </p:nvSpPr>
            <p:spPr bwMode="auto">
              <a:xfrm>
                <a:off x="2578100" y="1993900"/>
                <a:ext cx="403936" cy="203200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BE" spc="-5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 bwMode="auto">
              <a:xfrm>
                <a:off x="2982036" y="1993900"/>
                <a:ext cx="403936" cy="203200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BE" spc="-5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 bwMode="auto">
              <a:xfrm>
                <a:off x="3385972" y="1993900"/>
                <a:ext cx="403936" cy="203200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BE" spc="-5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3789908" y="1993900"/>
                <a:ext cx="403936" cy="203200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BE" spc="-5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7744802" y="3015386"/>
              <a:ext cx="1277393" cy="160648"/>
              <a:chOff x="2578100" y="1993900"/>
              <a:chExt cx="1615744" cy="203200"/>
            </a:xfrm>
          </p:grpSpPr>
          <p:sp>
            <p:nvSpPr>
              <p:cNvPr id="73" name="Rectangle 72"/>
              <p:cNvSpPr/>
              <p:nvPr/>
            </p:nvSpPr>
            <p:spPr bwMode="auto">
              <a:xfrm>
                <a:off x="2578100" y="1993900"/>
                <a:ext cx="403936" cy="203200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BE" spc="-5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2982036" y="1993900"/>
                <a:ext cx="403936" cy="203200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BE" spc="-5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3385972" y="1993900"/>
                <a:ext cx="403936" cy="203200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BE" spc="-5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>
                <a:off x="3789908" y="1993900"/>
                <a:ext cx="403936" cy="203200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BE" spc="-5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7744802" y="3278057"/>
              <a:ext cx="1277393" cy="160648"/>
              <a:chOff x="2578100" y="1993900"/>
              <a:chExt cx="1615744" cy="203200"/>
            </a:xfrm>
          </p:grpSpPr>
          <p:sp>
            <p:nvSpPr>
              <p:cNvPr id="69" name="Rectangle 68"/>
              <p:cNvSpPr/>
              <p:nvPr/>
            </p:nvSpPr>
            <p:spPr bwMode="auto">
              <a:xfrm>
                <a:off x="2578100" y="1993900"/>
                <a:ext cx="403936" cy="203200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BE" spc="-5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 bwMode="auto">
              <a:xfrm>
                <a:off x="2982036" y="1993900"/>
                <a:ext cx="403936" cy="203200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BE" spc="-5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3385972" y="1993900"/>
                <a:ext cx="403936" cy="203200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BE" spc="-5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3789908" y="1993900"/>
                <a:ext cx="403936" cy="203200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BE" spc="-5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68" name="Rectangle 67"/>
            <p:cNvSpPr/>
            <p:nvPr/>
          </p:nvSpPr>
          <p:spPr>
            <a:xfrm>
              <a:off x="7635618" y="3426481"/>
              <a:ext cx="151329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BE" sz="1400" spc="-5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Workflow Threads</a:t>
              </a:r>
              <a:endParaRPr lang="nl-BE" sz="1400" dirty="0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10157429" y="2285231"/>
            <a:ext cx="1622432" cy="1449027"/>
            <a:chOff x="2516684" y="1993900"/>
            <a:chExt cx="1622432" cy="1449027"/>
          </a:xfrm>
        </p:grpSpPr>
        <p:grpSp>
          <p:nvGrpSpPr>
            <p:cNvPr id="90" name="Group 89"/>
            <p:cNvGrpSpPr/>
            <p:nvPr/>
          </p:nvGrpSpPr>
          <p:grpSpPr>
            <a:xfrm>
              <a:off x="2625868" y="1993900"/>
              <a:ext cx="1277393" cy="160648"/>
              <a:chOff x="2578100" y="1993900"/>
              <a:chExt cx="1615744" cy="203200"/>
            </a:xfrm>
          </p:grpSpPr>
          <p:sp>
            <p:nvSpPr>
              <p:cNvPr id="112" name="Rectangle 111"/>
              <p:cNvSpPr/>
              <p:nvPr/>
            </p:nvSpPr>
            <p:spPr bwMode="auto">
              <a:xfrm>
                <a:off x="2578100" y="1993900"/>
                <a:ext cx="403936" cy="203200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BE" spc="-5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 bwMode="auto">
              <a:xfrm>
                <a:off x="2982036" y="1993900"/>
                <a:ext cx="403936" cy="203200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BE" spc="-5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 bwMode="auto">
              <a:xfrm>
                <a:off x="3385972" y="1993900"/>
                <a:ext cx="403936" cy="203200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BE" spc="-5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 bwMode="auto">
              <a:xfrm>
                <a:off x="3789908" y="1993900"/>
                <a:ext cx="403936" cy="203200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BE" spc="-5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>
              <a:off x="2625868" y="2232735"/>
              <a:ext cx="1277393" cy="160648"/>
              <a:chOff x="2578100" y="1993900"/>
              <a:chExt cx="1615744" cy="203200"/>
            </a:xfrm>
          </p:grpSpPr>
          <p:sp>
            <p:nvSpPr>
              <p:cNvPr id="108" name="Rectangle 107"/>
              <p:cNvSpPr/>
              <p:nvPr/>
            </p:nvSpPr>
            <p:spPr bwMode="auto">
              <a:xfrm>
                <a:off x="2578100" y="1993900"/>
                <a:ext cx="403936" cy="203200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BE" spc="-5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 bwMode="auto">
              <a:xfrm>
                <a:off x="2982036" y="1993900"/>
                <a:ext cx="403936" cy="203200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BE" spc="-5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 bwMode="auto">
              <a:xfrm>
                <a:off x="3385972" y="1993900"/>
                <a:ext cx="403936" cy="203200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BE" spc="-5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3789908" y="1993900"/>
                <a:ext cx="403936" cy="203200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BE" spc="-5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</p:grpSp>
        <p:grpSp>
          <p:nvGrpSpPr>
            <p:cNvPr id="92" name="Group 91"/>
            <p:cNvGrpSpPr/>
            <p:nvPr/>
          </p:nvGrpSpPr>
          <p:grpSpPr>
            <a:xfrm>
              <a:off x="2625868" y="2464747"/>
              <a:ext cx="1277393" cy="160648"/>
              <a:chOff x="2578100" y="1993900"/>
              <a:chExt cx="1615744" cy="203200"/>
            </a:xfrm>
          </p:grpSpPr>
          <p:sp>
            <p:nvSpPr>
              <p:cNvPr id="104" name="Rectangle 103"/>
              <p:cNvSpPr/>
              <p:nvPr/>
            </p:nvSpPr>
            <p:spPr bwMode="auto">
              <a:xfrm>
                <a:off x="2578100" y="1993900"/>
                <a:ext cx="403936" cy="203200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BE" spc="-5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 bwMode="auto">
              <a:xfrm>
                <a:off x="2982036" y="1993900"/>
                <a:ext cx="403936" cy="203200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BE" spc="-5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 bwMode="auto">
              <a:xfrm>
                <a:off x="3385972" y="1993900"/>
                <a:ext cx="403936" cy="203200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BE" spc="-5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 bwMode="auto">
              <a:xfrm>
                <a:off x="3789908" y="1993900"/>
                <a:ext cx="403936" cy="203200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BE" spc="-5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2625868" y="2724055"/>
              <a:ext cx="1277393" cy="160648"/>
              <a:chOff x="2578100" y="1993900"/>
              <a:chExt cx="1615744" cy="203200"/>
            </a:xfrm>
          </p:grpSpPr>
          <p:sp>
            <p:nvSpPr>
              <p:cNvPr id="100" name="Rectangle 99"/>
              <p:cNvSpPr/>
              <p:nvPr/>
            </p:nvSpPr>
            <p:spPr bwMode="auto">
              <a:xfrm>
                <a:off x="2578100" y="1993900"/>
                <a:ext cx="403936" cy="203200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BE" spc="-5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 bwMode="auto">
              <a:xfrm>
                <a:off x="2982036" y="1993900"/>
                <a:ext cx="403936" cy="203200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BE" spc="-5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3385972" y="1993900"/>
                <a:ext cx="403936" cy="203200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BE" spc="-5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 bwMode="auto">
              <a:xfrm>
                <a:off x="3789908" y="1993900"/>
                <a:ext cx="403936" cy="203200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BE" spc="-5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>
              <a:off x="2625868" y="2986726"/>
              <a:ext cx="1277393" cy="160648"/>
              <a:chOff x="2578100" y="1993900"/>
              <a:chExt cx="1615744" cy="203200"/>
            </a:xfrm>
          </p:grpSpPr>
          <p:sp>
            <p:nvSpPr>
              <p:cNvPr id="96" name="Rectangle 95"/>
              <p:cNvSpPr/>
              <p:nvPr/>
            </p:nvSpPr>
            <p:spPr bwMode="auto">
              <a:xfrm>
                <a:off x="2578100" y="1993900"/>
                <a:ext cx="403936" cy="203200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BE" spc="-5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 bwMode="auto">
              <a:xfrm>
                <a:off x="2982036" y="1993900"/>
                <a:ext cx="403936" cy="203200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BE" spc="-5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 bwMode="auto">
              <a:xfrm>
                <a:off x="3385972" y="1993900"/>
                <a:ext cx="403936" cy="203200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BE" spc="-5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 bwMode="auto">
              <a:xfrm>
                <a:off x="3789908" y="1993900"/>
                <a:ext cx="403936" cy="203200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BE" spc="-5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95" name="Rectangle 94"/>
            <p:cNvSpPr/>
            <p:nvPr/>
          </p:nvSpPr>
          <p:spPr>
            <a:xfrm>
              <a:off x="2516684" y="3135150"/>
              <a:ext cx="162243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BE" sz="1400" spc="-5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Transmitter Threads</a:t>
              </a:r>
              <a:endParaRPr lang="nl-BE" sz="1400" dirty="0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10331046" y="4095083"/>
            <a:ext cx="1277393" cy="441129"/>
            <a:chOff x="2771510" y="3682247"/>
            <a:chExt cx="1277393" cy="441129"/>
          </a:xfrm>
        </p:grpSpPr>
        <p:grpSp>
          <p:nvGrpSpPr>
            <p:cNvPr id="117" name="Group 116"/>
            <p:cNvGrpSpPr/>
            <p:nvPr/>
          </p:nvGrpSpPr>
          <p:grpSpPr>
            <a:xfrm>
              <a:off x="2771510" y="3682247"/>
              <a:ext cx="1277393" cy="160648"/>
              <a:chOff x="2650388" y="1993900"/>
              <a:chExt cx="1615744" cy="203200"/>
            </a:xfrm>
          </p:grpSpPr>
          <p:sp>
            <p:nvSpPr>
              <p:cNvPr id="119" name="Rectangle 118"/>
              <p:cNvSpPr/>
              <p:nvPr/>
            </p:nvSpPr>
            <p:spPr bwMode="auto">
              <a:xfrm>
                <a:off x="2650388" y="1993900"/>
                <a:ext cx="403936" cy="203200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BE" spc="-5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 bwMode="auto">
              <a:xfrm>
                <a:off x="3054324" y="1993900"/>
                <a:ext cx="403936" cy="203200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BE" spc="-5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21" name="Rectangle 120"/>
              <p:cNvSpPr/>
              <p:nvPr/>
            </p:nvSpPr>
            <p:spPr bwMode="auto">
              <a:xfrm>
                <a:off x="3458259" y="1993900"/>
                <a:ext cx="403936" cy="203200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BE" spc="-5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22" name="Rectangle 121"/>
              <p:cNvSpPr/>
              <p:nvPr/>
            </p:nvSpPr>
            <p:spPr bwMode="auto">
              <a:xfrm>
                <a:off x="3862196" y="1993900"/>
                <a:ext cx="403936" cy="203200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BE" spc="-5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118" name="Rectangle 117"/>
            <p:cNvSpPr/>
            <p:nvPr/>
          </p:nvSpPr>
          <p:spPr>
            <a:xfrm>
              <a:off x="2795677" y="3815599"/>
              <a:ext cx="123065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BE" sz="1400" spc="-5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Mgmt threads</a:t>
              </a:r>
              <a:endParaRPr lang="nl-BE" sz="1400" dirty="0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3739795" y="2374388"/>
            <a:ext cx="1048107" cy="798201"/>
            <a:chOff x="3739795" y="2374388"/>
            <a:chExt cx="1048107" cy="798201"/>
          </a:xfrm>
          <a:solidFill>
            <a:schemeClr val="accent6">
              <a:lumMod val="50000"/>
            </a:schemeClr>
          </a:solidFill>
        </p:grpSpPr>
        <p:grpSp>
          <p:nvGrpSpPr>
            <p:cNvPr id="124" name="Group 123"/>
            <p:cNvGrpSpPr/>
            <p:nvPr/>
          </p:nvGrpSpPr>
          <p:grpSpPr>
            <a:xfrm>
              <a:off x="3800177" y="2374388"/>
              <a:ext cx="932477" cy="342806"/>
              <a:chOff x="4050826" y="2031582"/>
              <a:chExt cx="932477" cy="342806"/>
            </a:xfrm>
            <a:grpFill/>
          </p:grpSpPr>
          <p:sp>
            <p:nvSpPr>
              <p:cNvPr id="128" name="Rectangle 127"/>
              <p:cNvSpPr/>
              <p:nvPr/>
            </p:nvSpPr>
            <p:spPr bwMode="auto">
              <a:xfrm>
                <a:off x="4056538" y="2031582"/>
                <a:ext cx="926765" cy="342806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BE" spc="-5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4050826" y="2031582"/>
                <a:ext cx="927433" cy="307777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r>
                  <a:rPr lang="nl-BE" sz="1400" spc="-50" dirty="0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Config.svc</a:t>
                </a:r>
                <a:endParaRPr lang="nl-BE" sz="1400" dirty="0"/>
              </a:p>
            </p:txBody>
          </p:sp>
        </p:grpSp>
        <p:grpSp>
          <p:nvGrpSpPr>
            <p:cNvPr id="125" name="Group 124"/>
            <p:cNvGrpSpPr/>
            <p:nvPr/>
          </p:nvGrpSpPr>
          <p:grpSpPr>
            <a:xfrm>
              <a:off x="3739795" y="2829783"/>
              <a:ext cx="1048107" cy="342806"/>
              <a:chOff x="4988003" y="2028036"/>
              <a:chExt cx="1048107" cy="342806"/>
            </a:xfrm>
            <a:grpFill/>
          </p:grpSpPr>
          <p:sp>
            <p:nvSpPr>
              <p:cNvPr id="126" name="Rectangle 125"/>
              <p:cNvSpPr/>
              <p:nvPr/>
            </p:nvSpPr>
            <p:spPr bwMode="auto">
              <a:xfrm>
                <a:off x="5050453" y="2028036"/>
                <a:ext cx="926765" cy="342806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BE" spc="-5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4988003" y="2040209"/>
                <a:ext cx="1048107" cy="307777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r>
                  <a:rPr lang="nl-BE" sz="1400" spc="-50" dirty="0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Tracking.svc</a:t>
                </a:r>
                <a:endParaRPr lang="nl-BE" sz="1400" dirty="0"/>
              </a:p>
            </p:txBody>
          </p:sp>
        </p:grpSp>
      </p:grpSp>
      <p:cxnSp>
        <p:nvCxnSpPr>
          <p:cNvPr id="130" name="Straight Arrow Connector 133"/>
          <p:cNvCxnSpPr>
            <a:stCxn id="53" idx="3"/>
            <a:endCxn id="10" idx="0"/>
          </p:cNvCxnSpPr>
          <p:nvPr/>
        </p:nvCxnSpPr>
        <p:spPr>
          <a:xfrm>
            <a:off x="6596692" y="2836402"/>
            <a:ext cx="362600" cy="2149667"/>
          </a:xfrm>
          <a:prstGeom prst="bentConnector2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1" name="Straight Arrow Connector 133"/>
          <p:cNvCxnSpPr>
            <a:stCxn id="11" idx="0"/>
            <a:endCxn id="77" idx="1"/>
          </p:cNvCxnSpPr>
          <p:nvPr/>
        </p:nvCxnSpPr>
        <p:spPr>
          <a:xfrm rot="5400000" flipH="1" flipV="1">
            <a:off x="6479684" y="3720951"/>
            <a:ext cx="2149667" cy="380570"/>
          </a:xfrm>
          <a:prstGeom prst="bentConnector2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2" name="Straight Arrow Connector 133"/>
          <p:cNvCxnSpPr>
            <a:stCxn id="80" idx="3"/>
          </p:cNvCxnSpPr>
          <p:nvPr/>
        </p:nvCxnSpPr>
        <p:spPr>
          <a:xfrm>
            <a:off x="9022195" y="2836402"/>
            <a:ext cx="336897" cy="2149667"/>
          </a:xfrm>
          <a:prstGeom prst="bentConnector2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3" name="Straight Arrow Connector 133"/>
          <p:cNvCxnSpPr>
            <a:stCxn id="13" idx="0"/>
            <a:endCxn id="104" idx="1"/>
          </p:cNvCxnSpPr>
          <p:nvPr/>
        </p:nvCxnSpPr>
        <p:spPr>
          <a:xfrm rot="5400000" flipH="1" flipV="1">
            <a:off x="8999297" y="3718753"/>
            <a:ext cx="2149667" cy="384966"/>
          </a:xfrm>
          <a:prstGeom prst="bentConnector2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>
            <a:stCxn id="16" idx="3"/>
            <a:endCxn id="118" idx="2"/>
          </p:cNvCxnSpPr>
          <p:nvPr/>
        </p:nvCxnSpPr>
        <p:spPr>
          <a:xfrm flipV="1">
            <a:off x="10424282" y="4536212"/>
            <a:ext cx="546260" cy="993870"/>
          </a:xfrm>
          <a:prstGeom prst="bentConnector2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5" name="Straight Arrow Connector 133"/>
          <p:cNvCxnSpPr>
            <a:stCxn id="119" idx="1"/>
            <a:endCxn id="41" idx="2"/>
          </p:cNvCxnSpPr>
          <p:nvPr/>
        </p:nvCxnSpPr>
        <p:spPr>
          <a:xfrm rot="10800000">
            <a:off x="5918612" y="3734259"/>
            <a:ext cx="4412435" cy="441149"/>
          </a:xfrm>
          <a:prstGeom prst="bentConnector2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6" name="Straight Arrow Connector 133"/>
          <p:cNvCxnSpPr>
            <a:stCxn id="119" idx="1"/>
            <a:endCxn id="68" idx="2"/>
          </p:cNvCxnSpPr>
          <p:nvPr/>
        </p:nvCxnSpPr>
        <p:spPr>
          <a:xfrm rot="10800000">
            <a:off x="8392268" y="3734259"/>
            <a:ext cx="1938778" cy="441149"/>
          </a:xfrm>
          <a:prstGeom prst="bentConnector2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7" name="Straight Arrow Connector 133"/>
          <p:cNvCxnSpPr>
            <a:stCxn id="121" idx="1"/>
            <a:endCxn id="95" idx="2"/>
          </p:cNvCxnSpPr>
          <p:nvPr/>
        </p:nvCxnSpPr>
        <p:spPr>
          <a:xfrm rot="10800000">
            <a:off x="10968646" y="3734259"/>
            <a:ext cx="1097" cy="441149"/>
          </a:xfrm>
          <a:prstGeom prst="bentConnector2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8" name="Straight Arrow Connector 133"/>
          <p:cNvCxnSpPr>
            <a:stCxn id="128" idx="3"/>
            <a:endCxn id="20" idx="1"/>
          </p:cNvCxnSpPr>
          <p:nvPr/>
        </p:nvCxnSpPr>
        <p:spPr>
          <a:xfrm>
            <a:off x="4732654" y="2545791"/>
            <a:ext cx="1626700" cy="2981551"/>
          </a:xfrm>
          <a:prstGeom prst="bentConnector3">
            <a:avLst>
              <a:gd name="adj1" fmla="val 31731"/>
            </a:avLst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9" name="Straight Arrow Connector 133"/>
          <p:cNvCxnSpPr>
            <a:stCxn id="126" idx="3"/>
            <a:endCxn id="20" idx="1"/>
          </p:cNvCxnSpPr>
          <p:nvPr/>
        </p:nvCxnSpPr>
        <p:spPr>
          <a:xfrm>
            <a:off x="4729010" y="3001186"/>
            <a:ext cx="1630344" cy="2526156"/>
          </a:xfrm>
          <a:prstGeom prst="bentConnector3">
            <a:avLst>
              <a:gd name="adj1" fmla="val 31889"/>
            </a:avLst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0" name="Straight Arrow Connector 133"/>
          <p:cNvCxnSpPr>
            <a:stCxn id="25" idx="3"/>
            <a:endCxn id="129" idx="1"/>
          </p:cNvCxnSpPr>
          <p:nvPr/>
        </p:nvCxnSpPr>
        <p:spPr>
          <a:xfrm flipV="1">
            <a:off x="3236047" y="2528277"/>
            <a:ext cx="564130" cy="963"/>
          </a:xfrm>
          <a:prstGeom prst="bentConnector3">
            <a:avLst>
              <a:gd name="adj1" fmla="val 50000"/>
            </a:avLst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1" name="Straight Arrow Connector 133"/>
          <p:cNvCxnSpPr>
            <a:stCxn id="25" idx="3"/>
            <a:endCxn id="126" idx="1"/>
          </p:cNvCxnSpPr>
          <p:nvPr/>
        </p:nvCxnSpPr>
        <p:spPr>
          <a:xfrm>
            <a:off x="3236047" y="2529240"/>
            <a:ext cx="566198" cy="471946"/>
          </a:xfrm>
          <a:prstGeom prst="bentConnector3">
            <a:avLst>
              <a:gd name="adj1" fmla="val 50000"/>
            </a:avLst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42" name="Flowchart: Magnetic Disk 141"/>
          <p:cNvSpPr/>
          <p:nvPr/>
        </p:nvSpPr>
        <p:spPr>
          <a:xfrm>
            <a:off x="5681096" y="741064"/>
            <a:ext cx="762437" cy="892022"/>
          </a:xfrm>
          <a:prstGeom prst="flowChartMagneticDisk">
            <a:avLst/>
          </a:prstGeom>
          <a:solidFill>
            <a:srgbClr val="00B050"/>
          </a:solidFill>
          <a:ln w="19050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685666" fontAlgn="base">
              <a:spcBef>
                <a:spcPct val="0"/>
              </a:spcBef>
              <a:spcAft>
                <a:spcPct val="0"/>
              </a:spcAft>
            </a:pPr>
            <a:r>
              <a:rPr lang="fr-FR" sz="1100" spc="-38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Config</a:t>
            </a:r>
          </a:p>
          <a:p>
            <a:pPr algn="ctr" defTabSz="685666" fontAlgn="base">
              <a:spcBef>
                <a:spcPct val="0"/>
              </a:spcBef>
              <a:spcAft>
                <a:spcPct val="0"/>
              </a:spcAft>
            </a:pPr>
            <a:r>
              <a:rPr lang="fr-FR" sz="1100" spc="-38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Tenant</a:t>
            </a:r>
            <a:endParaRPr lang="fr-FR" sz="1100" spc="-38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3" name="Flowchart: Magnetic Disk 142"/>
          <p:cNvSpPr/>
          <p:nvPr/>
        </p:nvSpPr>
        <p:spPr>
          <a:xfrm>
            <a:off x="6706119" y="741064"/>
            <a:ext cx="762437" cy="892022"/>
          </a:xfrm>
          <a:prstGeom prst="flowChartMagneticDisk">
            <a:avLst/>
          </a:prstGeom>
          <a:solidFill>
            <a:srgbClr val="00B050"/>
          </a:solidFill>
          <a:ln w="19050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685666" fontAlgn="base">
              <a:spcBef>
                <a:spcPct val="0"/>
              </a:spcBef>
              <a:spcAft>
                <a:spcPct val="0"/>
              </a:spcAft>
            </a:pPr>
            <a:endParaRPr lang="fr-FR" sz="1100" spc="-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 defTabSz="685666" fontAlgn="base">
              <a:spcBef>
                <a:spcPct val="0"/>
              </a:spcBef>
              <a:spcAft>
                <a:spcPct val="0"/>
              </a:spcAft>
            </a:pPr>
            <a:endParaRPr lang="fr-FR" sz="1100" spc="-38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 defTabSz="685666" fontAlgn="base">
              <a:spcBef>
                <a:spcPct val="0"/>
              </a:spcBef>
              <a:spcAft>
                <a:spcPct val="0"/>
              </a:spcAft>
            </a:pPr>
            <a:endParaRPr lang="fr-FR" sz="1100" spc="-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 defTabSz="685666" fontAlgn="base">
              <a:spcBef>
                <a:spcPct val="0"/>
              </a:spcBef>
              <a:spcAft>
                <a:spcPct val="0"/>
              </a:spcAft>
            </a:pPr>
            <a:endParaRPr lang="fr-FR" sz="1100" spc="-38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 defTabSz="685666" fontAlgn="base">
              <a:spcBef>
                <a:spcPct val="0"/>
              </a:spcBef>
              <a:spcAft>
                <a:spcPct val="0"/>
              </a:spcAft>
            </a:pPr>
            <a:r>
              <a:rPr lang="fr-FR" sz="1100" spc="-38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Tracking</a:t>
            </a:r>
            <a:endParaRPr lang="fr-FR" sz="1100" spc="-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 defTabSz="685666" fontAlgn="base">
              <a:spcBef>
                <a:spcPct val="0"/>
              </a:spcBef>
              <a:spcAft>
                <a:spcPct val="0"/>
              </a:spcAft>
            </a:pPr>
            <a:r>
              <a:rPr lang="fr-FR" sz="1100" spc="-38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Tenant</a:t>
            </a:r>
            <a:endParaRPr lang="fr-FR" sz="1100" spc="-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144" name="Straight Connector 143"/>
          <p:cNvCxnSpPr>
            <a:stCxn id="142" idx="3"/>
          </p:cNvCxnSpPr>
          <p:nvPr/>
        </p:nvCxnSpPr>
        <p:spPr>
          <a:xfrm>
            <a:off x="6062315" y="1633086"/>
            <a:ext cx="0" cy="31987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143" idx="3"/>
          </p:cNvCxnSpPr>
          <p:nvPr/>
        </p:nvCxnSpPr>
        <p:spPr>
          <a:xfrm flipH="1">
            <a:off x="7087337" y="1633086"/>
            <a:ext cx="1" cy="29697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6" name="Flowchart: Magnetic Disk 145"/>
          <p:cNvSpPr/>
          <p:nvPr/>
        </p:nvSpPr>
        <p:spPr>
          <a:xfrm>
            <a:off x="1942668" y="3608815"/>
            <a:ext cx="762437" cy="892022"/>
          </a:xfrm>
          <a:prstGeom prst="flowChartMagneticDisk">
            <a:avLst/>
          </a:prstGeom>
          <a:solidFill>
            <a:srgbClr val="00B050"/>
          </a:solidFill>
          <a:ln w="19050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685666" fontAlgn="base">
              <a:spcBef>
                <a:spcPct val="0"/>
              </a:spcBef>
              <a:spcAft>
                <a:spcPct val="0"/>
              </a:spcAft>
            </a:pPr>
            <a:r>
              <a:rPr lang="fr-FR" sz="1100" spc="-38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Auth</a:t>
            </a:r>
            <a:r>
              <a:rPr lang="fr-FR" sz="1100" spc="-38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  <a:endParaRPr lang="fr-FR" sz="1100" spc="-38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147" name="Straight Connector 146"/>
          <p:cNvCxnSpPr>
            <a:stCxn id="146" idx="1"/>
          </p:cNvCxnSpPr>
          <p:nvPr/>
        </p:nvCxnSpPr>
        <p:spPr>
          <a:xfrm flipH="1" flipV="1">
            <a:off x="2323886" y="3176034"/>
            <a:ext cx="1" cy="4327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8" name="Group 147"/>
          <p:cNvGrpSpPr/>
          <p:nvPr/>
        </p:nvGrpSpPr>
        <p:grpSpPr>
          <a:xfrm>
            <a:off x="673085" y="1540526"/>
            <a:ext cx="1068435" cy="276999"/>
            <a:chOff x="1835696" y="4535107"/>
            <a:chExt cx="1068435" cy="276999"/>
          </a:xfrm>
        </p:grpSpPr>
        <p:pic>
          <p:nvPicPr>
            <p:cNvPr id="149" name="Picture 14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4537974"/>
              <a:ext cx="272854" cy="272854"/>
            </a:xfrm>
            <a:prstGeom prst="rect">
              <a:avLst/>
            </a:prstGeom>
          </p:spPr>
        </p:pic>
        <p:sp>
          <p:nvSpPr>
            <p:cNvPr id="150" name="TextBox 149"/>
            <p:cNvSpPr txBox="1"/>
            <p:nvPr/>
          </p:nvSpPr>
          <p:spPr>
            <a:xfrm>
              <a:off x="2073519" y="4535107"/>
              <a:ext cx="8306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solidFill>
                    <a:schemeClr val="bg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Web </a:t>
              </a:r>
              <a:r>
                <a:rPr lang="fr-FR" sz="1200" dirty="0" err="1" smtClean="0">
                  <a:solidFill>
                    <a:schemeClr val="bg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Role</a:t>
              </a:r>
              <a:endParaRPr lang="fr-FR" sz="12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3597266" y="1646634"/>
            <a:ext cx="1654272" cy="284887"/>
            <a:chOff x="3597266" y="1646634"/>
            <a:chExt cx="1654272" cy="284887"/>
          </a:xfrm>
        </p:grpSpPr>
        <p:pic>
          <p:nvPicPr>
            <p:cNvPr id="152" name="Picture 15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7266" y="1646634"/>
              <a:ext cx="272854" cy="272854"/>
            </a:xfrm>
            <a:prstGeom prst="rect">
              <a:avLst/>
            </a:prstGeom>
          </p:spPr>
        </p:pic>
        <p:sp>
          <p:nvSpPr>
            <p:cNvPr id="153" name="TextBox 152"/>
            <p:cNvSpPr txBox="1"/>
            <p:nvPr/>
          </p:nvSpPr>
          <p:spPr>
            <a:xfrm>
              <a:off x="3851731" y="1654522"/>
              <a:ext cx="13998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 smtClean="0">
                  <a:solidFill>
                    <a:schemeClr val="bg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Worker</a:t>
              </a:r>
              <a:r>
                <a:rPr lang="fr-FR" sz="1200" dirty="0" smtClean="0">
                  <a:solidFill>
                    <a:schemeClr val="bg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 </a:t>
              </a:r>
              <a:r>
                <a:rPr lang="fr-FR" sz="1200" dirty="0" err="1" smtClean="0">
                  <a:solidFill>
                    <a:schemeClr val="bg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Roles</a:t>
              </a:r>
              <a:r>
                <a:rPr lang="fr-FR" sz="1200" dirty="0" smtClean="0">
                  <a:solidFill>
                    <a:schemeClr val="bg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 (2+)</a:t>
              </a:r>
              <a:endParaRPr lang="fr-FR" sz="12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4107232" y="5367647"/>
            <a:ext cx="1242640" cy="276999"/>
            <a:chOff x="4107232" y="5367647"/>
            <a:chExt cx="1242640" cy="276999"/>
          </a:xfrm>
        </p:grpSpPr>
        <p:pic>
          <p:nvPicPr>
            <p:cNvPr id="155" name="Picture 15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7232" y="5367647"/>
              <a:ext cx="293598" cy="270661"/>
            </a:xfrm>
            <a:prstGeom prst="rect">
              <a:avLst/>
            </a:prstGeom>
          </p:spPr>
        </p:pic>
        <p:sp>
          <p:nvSpPr>
            <p:cNvPr id="156" name="TextBox 155"/>
            <p:cNvSpPr txBox="1"/>
            <p:nvPr/>
          </p:nvSpPr>
          <p:spPr>
            <a:xfrm>
              <a:off x="4400830" y="5367647"/>
              <a:ext cx="9490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Service Bus</a:t>
              </a:r>
              <a:endParaRPr lang="fr-FR" sz="1200" dirty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4104131" y="5804592"/>
            <a:ext cx="1290151" cy="276999"/>
            <a:chOff x="4104131" y="5804592"/>
            <a:chExt cx="1290151" cy="276999"/>
          </a:xfrm>
        </p:grpSpPr>
        <p:pic>
          <p:nvPicPr>
            <p:cNvPr id="158" name="Picture 15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4131" y="5824089"/>
              <a:ext cx="238003" cy="238003"/>
            </a:xfrm>
            <a:prstGeom prst="rect">
              <a:avLst/>
            </a:prstGeom>
          </p:spPr>
        </p:pic>
        <p:sp>
          <p:nvSpPr>
            <p:cNvPr id="159" name="TextBox 158"/>
            <p:cNvSpPr txBox="1"/>
            <p:nvPr/>
          </p:nvSpPr>
          <p:spPr>
            <a:xfrm>
              <a:off x="4342134" y="5804592"/>
              <a:ext cx="10521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solidFill>
                    <a:schemeClr val="bg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Blob Storage</a:t>
              </a:r>
              <a:endParaRPr lang="fr-FR" sz="12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5957995" y="450986"/>
            <a:ext cx="1048600" cy="276999"/>
            <a:chOff x="5957995" y="450986"/>
            <a:chExt cx="1048600" cy="276999"/>
          </a:xfrm>
        </p:grpSpPr>
        <p:pic>
          <p:nvPicPr>
            <p:cNvPr id="161" name="Picture 16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7995" y="450986"/>
              <a:ext cx="274132" cy="274132"/>
            </a:xfrm>
            <a:prstGeom prst="rect">
              <a:avLst/>
            </a:prstGeom>
          </p:spPr>
        </p:pic>
        <p:sp>
          <p:nvSpPr>
            <p:cNvPr id="162" name="TextBox 161"/>
            <p:cNvSpPr txBox="1"/>
            <p:nvPr/>
          </p:nvSpPr>
          <p:spPr>
            <a:xfrm>
              <a:off x="6198810" y="450986"/>
              <a:ext cx="8077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solidFill>
                    <a:schemeClr val="bg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Azure DB</a:t>
              </a:r>
              <a:endParaRPr lang="fr-FR" sz="12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163" name="Group 162"/>
          <p:cNvGrpSpPr/>
          <p:nvPr/>
        </p:nvGrpSpPr>
        <p:grpSpPr>
          <a:xfrm>
            <a:off x="1762718" y="4500837"/>
            <a:ext cx="1122338" cy="276999"/>
            <a:chOff x="5957995" y="450986"/>
            <a:chExt cx="1122338" cy="276999"/>
          </a:xfrm>
        </p:grpSpPr>
        <p:pic>
          <p:nvPicPr>
            <p:cNvPr id="164" name="Picture 16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7995" y="450986"/>
              <a:ext cx="274132" cy="274132"/>
            </a:xfrm>
            <a:prstGeom prst="rect">
              <a:avLst/>
            </a:prstGeom>
          </p:spPr>
        </p:pic>
        <p:sp>
          <p:nvSpPr>
            <p:cNvPr id="165" name="TextBox 164"/>
            <p:cNvSpPr txBox="1"/>
            <p:nvPr/>
          </p:nvSpPr>
          <p:spPr>
            <a:xfrm>
              <a:off x="6198810" y="450986"/>
              <a:ext cx="8815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solidFill>
                    <a:schemeClr val="bg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SQL Azure</a:t>
              </a:r>
              <a:endParaRPr lang="fr-FR" sz="12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166" name="Rectangle 165"/>
          <p:cNvSpPr/>
          <p:nvPr/>
        </p:nvSpPr>
        <p:spPr bwMode="auto">
          <a:xfrm>
            <a:off x="8785781" y="244791"/>
            <a:ext cx="1311021" cy="886425"/>
          </a:xfrm>
          <a:prstGeom prst="rect">
            <a:avLst/>
          </a:prstGeom>
          <a:solidFill>
            <a:schemeClr val="tx2"/>
          </a:solidFill>
          <a:ln w="19050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nl-BE" sz="1400" spc="-5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BizTalk Server</a:t>
            </a:r>
            <a:endParaRPr lang="nl-BE" sz="1400" spc="-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7" name="Rectangle 166"/>
          <p:cNvSpPr/>
          <p:nvPr/>
        </p:nvSpPr>
        <p:spPr bwMode="auto">
          <a:xfrm>
            <a:off x="10613627" y="244791"/>
            <a:ext cx="1311021" cy="886425"/>
          </a:xfrm>
          <a:prstGeom prst="rect">
            <a:avLst/>
          </a:prstGeom>
          <a:solidFill>
            <a:schemeClr val="tx2"/>
          </a:solidFill>
          <a:ln w="19050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nl-BE" sz="1400" spc="-5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BizTalk Services</a:t>
            </a:r>
            <a:endParaRPr lang="nl-BE" sz="1400" spc="-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168" name="Straight Connector 167"/>
          <p:cNvCxnSpPr>
            <a:stCxn id="166" idx="2"/>
          </p:cNvCxnSpPr>
          <p:nvPr/>
        </p:nvCxnSpPr>
        <p:spPr>
          <a:xfrm flipH="1">
            <a:off x="9441291" y="1131216"/>
            <a:ext cx="1" cy="79762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>
            <a:stCxn id="167" idx="2"/>
          </p:cNvCxnSpPr>
          <p:nvPr/>
        </p:nvCxnSpPr>
        <p:spPr>
          <a:xfrm flipH="1">
            <a:off x="11269137" y="1131216"/>
            <a:ext cx="1" cy="7677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83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when building in the cloud</a:t>
            </a:r>
            <a:endParaRPr lang="nl-BE" dirty="0"/>
          </a:p>
        </p:txBody>
      </p:sp>
      <p:grpSp>
        <p:nvGrpSpPr>
          <p:cNvPr id="27" name="Group 26"/>
          <p:cNvGrpSpPr/>
          <p:nvPr/>
        </p:nvGrpSpPr>
        <p:grpSpPr>
          <a:xfrm>
            <a:off x="498414" y="1723495"/>
            <a:ext cx="2433448" cy="2311178"/>
            <a:chOff x="498414" y="1318142"/>
            <a:chExt cx="1997824" cy="1897442"/>
          </a:xfrm>
        </p:grpSpPr>
        <p:sp>
          <p:nvSpPr>
            <p:cNvPr id="9" name="TextBox 8"/>
            <p:cNvSpPr txBox="1"/>
            <p:nvPr/>
          </p:nvSpPr>
          <p:spPr>
            <a:xfrm>
              <a:off x="498414" y="1318142"/>
              <a:ext cx="1997824" cy="1897442"/>
            </a:xfrm>
            <a:prstGeom prst="rect">
              <a:avLst/>
            </a:prstGeom>
            <a:solidFill>
              <a:schemeClr val="tx1">
                <a:lumMod val="90000"/>
                <a:lumOff val="10000"/>
              </a:schemeClr>
            </a:solidFill>
            <a:ln>
              <a:solidFill>
                <a:srgbClr val="0092D3"/>
              </a:solidFill>
            </a:ln>
          </p:spPr>
          <p:txBody>
            <a:bodyPr wrap="square" lIns="180000" tIns="180000" rIns="180000" bIns="180000" rtlCol="0" anchor="b">
              <a:no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Corbel"/>
                  <a:cs typeface="Corbel"/>
                </a:rPr>
                <a:t>Constant change</a:t>
              </a:r>
              <a:endParaRPr lang="en-US" dirty="0">
                <a:solidFill>
                  <a:schemeClr val="bg1"/>
                </a:solidFill>
                <a:latin typeface="Corbel"/>
                <a:cs typeface="Corbel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7641" y="1499563"/>
              <a:ext cx="1219370" cy="1219370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3353663" y="1723495"/>
            <a:ext cx="2433448" cy="2311178"/>
            <a:chOff x="2885465" y="1318142"/>
            <a:chExt cx="1997824" cy="1897442"/>
          </a:xfrm>
        </p:grpSpPr>
        <p:sp>
          <p:nvSpPr>
            <p:cNvPr id="13" name="TextBox 12"/>
            <p:cNvSpPr txBox="1"/>
            <p:nvPr/>
          </p:nvSpPr>
          <p:spPr>
            <a:xfrm>
              <a:off x="2885465" y="1318142"/>
              <a:ext cx="1997824" cy="1897442"/>
            </a:xfrm>
            <a:prstGeom prst="rect">
              <a:avLst/>
            </a:prstGeom>
            <a:solidFill>
              <a:schemeClr val="tx1">
                <a:lumMod val="90000"/>
                <a:lumOff val="10000"/>
              </a:schemeClr>
            </a:solidFill>
            <a:ln>
              <a:solidFill>
                <a:srgbClr val="0092D3"/>
              </a:solidFill>
            </a:ln>
          </p:spPr>
          <p:txBody>
            <a:bodyPr wrap="square" lIns="180000" tIns="180000" rIns="180000" bIns="180000" rtlCol="0" anchor="b">
              <a:no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Corbel"/>
                  <a:cs typeface="Corbel"/>
                </a:rPr>
                <a:t>Multi-tenancy</a:t>
              </a:r>
              <a:endParaRPr lang="en-US" dirty="0">
                <a:solidFill>
                  <a:schemeClr val="bg1"/>
                </a:solidFill>
                <a:latin typeface="Corbel"/>
                <a:cs typeface="Corbel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74692" y="1499563"/>
              <a:ext cx="1219370" cy="121937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6208912" y="1723495"/>
            <a:ext cx="2433448" cy="2311178"/>
            <a:chOff x="5272516" y="1318142"/>
            <a:chExt cx="1997824" cy="1897442"/>
          </a:xfrm>
        </p:grpSpPr>
        <p:sp>
          <p:nvSpPr>
            <p:cNvPr id="17" name="TextBox 16"/>
            <p:cNvSpPr txBox="1"/>
            <p:nvPr/>
          </p:nvSpPr>
          <p:spPr>
            <a:xfrm>
              <a:off x="5272516" y="1318142"/>
              <a:ext cx="1997824" cy="1897442"/>
            </a:xfrm>
            <a:prstGeom prst="rect">
              <a:avLst/>
            </a:prstGeom>
            <a:solidFill>
              <a:schemeClr val="tx1">
                <a:lumMod val="90000"/>
                <a:lumOff val="10000"/>
              </a:schemeClr>
            </a:solidFill>
            <a:ln>
              <a:solidFill>
                <a:srgbClr val="0092D3"/>
              </a:solidFill>
            </a:ln>
          </p:spPr>
          <p:txBody>
            <a:bodyPr wrap="square" lIns="180000" tIns="180000" rIns="180000" bIns="180000" rtlCol="0" anchor="b">
              <a:no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Corbel"/>
                  <a:cs typeface="Corbel"/>
                </a:rPr>
                <a:t>Roadmap</a:t>
              </a:r>
              <a:endParaRPr lang="en-US" dirty="0">
                <a:solidFill>
                  <a:schemeClr val="bg1"/>
                </a:solidFill>
                <a:latin typeface="Corbel"/>
                <a:cs typeface="Corbel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61743" y="1499563"/>
              <a:ext cx="1219370" cy="1219370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9064161" y="1723495"/>
            <a:ext cx="2433448" cy="2311178"/>
            <a:chOff x="7659567" y="1318142"/>
            <a:chExt cx="1997824" cy="1897442"/>
          </a:xfrm>
        </p:grpSpPr>
        <p:sp>
          <p:nvSpPr>
            <p:cNvPr id="21" name="TextBox 20"/>
            <p:cNvSpPr txBox="1"/>
            <p:nvPr/>
          </p:nvSpPr>
          <p:spPr>
            <a:xfrm>
              <a:off x="7659567" y="1318142"/>
              <a:ext cx="1997824" cy="1897442"/>
            </a:xfrm>
            <a:prstGeom prst="rect">
              <a:avLst/>
            </a:prstGeom>
            <a:solidFill>
              <a:schemeClr val="tx1">
                <a:lumMod val="90000"/>
                <a:lumOff val="10000"/>
              </a:schemeClr>
            </a:solidFill>
            <a:ln>
              <a:solidFill>
                <a:srgbClr val="0092D3"/>
              </a:solidFill>
            </a:ln>
          </p:spPr>
          <p:txBody>
            <a:bodyPr wrap="square" lIns="180000" tIns="180000" rIns="180000" bIns="180000" rtlCol="0" anchor="b">
              <a:no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Corbel"/>
                  <a:cs typeface="Corbel"/>
                </a:rPr>
                <a:t>DR Planning</a:t>
              </a:r>
              <a:endParaRPr lang="en-US" dirty="0">
                <a:solidFill>
                  <a:schemeClr val="bg1"/>
                </a:solidFill>
                <a:latin typeface="Corbel"/>
                <a:cs typeface="Corbel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48794" y="1499563"/>
              <a:ext cx="1219370" cy="12193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605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our cloud customers want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/>
          </a:p>
        </p:txBody>
      </p:sp>
      <p:grpSp>
        <p:nvGrpSpPr>
          <p:cNvPr id="24" name="Group 23"/>
          <p:cNvGrpSpPr/>
          <p:nvPr/>
        </p:nvGrpSpPr>
        <p:grpSpPr>
          <a:xfrm>
            <a:off x="498414" y="1723495"/>
            <a:ext cx="2433448" cy="2311178"/>
            <a:chOff x="498414" y="1723495"/>
            <a:chExt cx="2433448" cy="2311178"/>
          </a:xfrm>
        </p:grpSpPr>
        <p:sp>
          <p:nvSpPr>
            <p:cNvPr id="6" name="TextBox 5"/>
            <p:cNvSpPr txBox="1"/>
            <p:nvPr/>
          </p:nvSpPr>
          <p:spPr>
            <a:xfrm>
              <a:off x="498414" y="1723495"/>
              <a:ext cx="2433448" cy="2311178"/>
            </a:xfrm>
            <a:prstGeom prst="rect">
              <a:avLst/>
            </a:prstGeom>
            <a:solidFill>
              <a:schemeClr val="tx1">
                <a:lumMod val="90000"/>
                <a:lumOff val="10000"/>
              </a:schemeClr>
            </a:solidFill>
            <a:ln>
              <a:solidFill>
                <a:srgbClr val="0092D3"/>
              </a:solidFill>
            </a:ln>
          </p:spPr>
          <p:txBody>
            <a:bodyPr wrap="square" lIns="180000" tIns="180000" rIns="180000" bIns="180000" rtlCol="0" anchor="b">
              <a:no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Corbel"/>
                  <a:cs typeface="Corbel"/>
                </a:rPr>
                <a:t>Stability</a:t>
              </a:r>
              <a:endParaRPr lang="en-US" dirty="0">
                <a:solidFill>
                  <a:schemeClr val="bg1"/>
                </a:solidFill>
                <a:latin typeface="Corbel"/>
                <a:cs typeface="Corbel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5453" y="2077416"/>
              <a:ext cx="1219370" cy="1219370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9064161" y="1723495"/>
            <a:ext cx="2433448" cy="2311178"/>
            <a:chOff x="9064161" y="1723495"/>
            <a:chExt cx="2433448" cy="2311178"/>
          </a:xfrm>
        </p:grpSpPr>
        <p:sp>
          <p:nvSpPr>
            <p:cNvPr id="15" name="TextBox 14"/>
            <p:cNvSpPr txBox="1"/>
            <p:nvPr/>
          </p:nvSpPr>
          <p:spPr>
            <a:xfrm>
              <a:off x="9064161" y="1723495"/>
              <a:ext cx="2433448" cy="2311178"/>
            </a:xfrm>
            <a:prstGeom prst="rect">
              <a:avLst/>
            </a:prstGeom>
            <a:solidFill>
              <a:schemeClr val="tx1">
                <a:lumMod val="90000"/>
                <a:lumOff val="10000"/>
              </a:schemeClr>
            </a:solidFill>
            <a:ln>
              <a:solidFill>
                <a:srgbClr val="0092D3"/>
              </a:solidFill>
            </a:ln>
          </p:spPr>
          <p:txBody>
            <a:bodyPr wrap="square" lIns="180000" tIns="180000" rIns="180000" bIns="180000" rtlCol="0" anchor="b">
              <a:no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Corbel"/>
                  <a:cs typeface="Corbel"/>
                </a:rPr>
                <a:t>Availability</a:t>
              </a:r>
              <a:endParaRPr lang="en-US" dirty="0">
                <a:solidFill>
                  <a:schemeClr val="bg1"/>
                </a:solidFill>
                <a:latin typeface="Corbel"/>
                <a:cs typeface="Corbel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71200" y="2077416"/>
              <a:ext cx="1219370" cy="1219370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3353663" y="1723495"/>
            <a:ext cx="2433448" cy="2311178"/>
            <a:chOff x="3353663" y="1723495"/>
            <a:chExt cx="2433448" cy="2311178"/>
          </a:xfrm>
        </p:grpSpPr>
        <p:sp>
          <p:nvSpPr>
            <p:cNvPr id="9" name="TextBox 8"/>
            <p:cNvSpPr txBox="1"/>
            <p:nvPr/>
          </p:nvSpPr>
          <p:spPr>
            <a:xfrm>
              <a:off x="3353663" y="1723495"/>
              <a:ext cx="2433448" cy="2311178"/>
            </a:xfrm>
            <a:prstGeom prst="rect">
              <a:avLst/>
            </a:prstGeom>
            <a:solidFill>
              <a:schemeClr val="tx1">
                <a:lumMod val="90000"/>
                <a:lumOff val="10000"/>
              </a:schemeClr>
            </a:solidFill>
            <a:ln>
              <a:solidFill>
                <a:srgbClr val="0092D3"/>
              </a:solidFill>
            </a:ln>
          </p:spPr>
          <p:txBody>
            <a:bodyPr wrap="square" lIns="180000" tIns="180000" rIns="180000" bIns="180000" rtlCol="0" anchor="b">
              <a:no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Corbel"/>
                  <a:cs typeface="Corbel"/>
                </a:rPr>
                <a:t>Visibility</a:t>
              </a:r>
              <a:endParaRPr lang="en-US" dirty="0">
                <a:solidFill>
                  <a:schemeClr val="bg1"/>
                </a:solidFill>
                <a:latin typeface="Corbel"/>
                <a:cs typeface="Corbel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77129" y="2077416"/>
              <a:ext cx="1198187" cy="1198187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6208912" y="1723495"/>
            <a:ext cx="2433448" cy="2311178"/>
            <a:chOff x="6208912" y="1723495"/>
            <a:chExt cx="2433448" cy="2311178"/>
          </a:xfrm>
        </p:grpSpPr>
        <p:sp>
          <p:nvSpPr>
            <p:cNvPr id="12" name="TextBox 11"/>
            <p:cNvSpPr txBox="1"/>
            <p:nvPr/>
          </p:nvSpPr>
          <p:spPr>
            <a:xfrm>
              <a:off x="6208912" y="1723495"/>
              <a:ext cx="2433448" cy="2311178"/>
            </a:xfrm>
            <a:prstGeom prst="rect">
              <a:avLst/>
            </a:prstGeom>
            <a:solidFill>
              <a:schemeClr val="tx1">
                <a:lumMod val="90000"/>
                <a:lumOff val="10000"/>
              </a:schemeClr>
            </a:solidFill>
            <a:ln>
              <a:solidFill>
                <a:srgbClr val="0092D3"/>
              </a:solidFill>
            </a:ln>
          </p:spPr>
          <p:txBody>
            <a:bodyPr wrap="square" lIns="180000" tIns="180000" rIns="180000" bIns="180000" rtlCol="0" anchor="b">
              <a:no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Corbel"/>
                  <a:cs typeface="Corbel"/>
                </a:rPr>
                <a:t>Service &amp; Solutions</a:t>
              </a:r>
              <a:endParaRPr lang="en-US" dirty="0">
                <a:solidFill>
                  <a:schemeClr val="bg1"/>
                </a:solidFill>
                <a:latin typeface="Corbel"/>
                <a:cs typeface="Corbel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4791" y="2077416"/>
              <a:ext cx="1257419" cy="12574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563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242486" y="2771480"/>
            <a:ext cx="7183396" cy="1023446"/>
          </a:xfrm>
        </p:spPr>
        <p:txBody>
          <a:bodyPr>
            <a:normAutofit/>
          </a:bodyPr>
          <a:lstStyle/>
          <a:p>
            <a:pPr algn="r"/>
            <a:r>
              <a:rPr lang="nl-BE" sz="6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e-Invoicing demo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667265" y="3797643"/>
            <a:ext cx="1069271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976535" y="3794926"/>
            <a:ext cx="4383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invoice approval</a:t>
            </a:r>
            <a:endParaRPr lang="en-US" sz="48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7265" y="2670501"/>
            <a:ext cx="2045617" cy="102752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Tahoma"/>
                <a:cs typeface="Tahoma"/>
              </a:rPr>
              <a:t>AS/2</a:t>
            </a:r>
            <a:endParaRPr lang="nl-BE" dirty="0">
              <a:solidFill>
                <a:srgbClr val="000000"/>
              </a:solidFill>
              <a:latin typeface="Tahoma"/>
              <a:cs typeface="Tahoma"/>
            </a:endParaRP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Tahoma"/>
                <a:cs typeface="Tahoma"/>
              </a:rPr>
              <a:t>or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Tahoma"/>
                <a:cs typeface="Tahoma"/>
              </a:rPr>
              <a:t>FTP</a:t>
            </a:r>
            <a:endParaRPr lang="en-US" dirty="0" smtClean="0">
              <a:solidFill>
                <a:srgbClr val="000000"/>
              </a:solidFill>
              <a:latin typeface="Tahoma"/>
              <a:cs typeface="Tahom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93269" y="1357460"/>
            <a:ext cx="3772760" cy="45248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ahoma"/>
                <a:cs typeface="Tahoma"/>
              </a:rPr>
              <a:t>Invoice Approval Workflow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56840" y="1940483"/>
            <a:ext cx="2045617" cy="73001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Tahoma"/>
                <a:cs typeface="Tahoma"/>
              </a:rPr>
              <a:t>Match against DB</a:t>
            </a:r>
            <a:endParaRPr lang="en-US" dirty="0" smtClean="0">
              <a:solidFill>
                <a:srgbClr val="000000"/>
              </a:solidFill>
              <a:latin typeface="Tahoma"/>
              <a:cs typeface="Tahom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67167" y="2933693"/>
            <a:ext cx="1408288" cy="730018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ahoma"/>
                <a:cs typeface="Tahoma"/>
              </a:rPr>
              <a:t>Auto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Tahoma"/>
                <a:cs typeface="Tahoma"/>
              </a:rPr>
              <a:t>Approve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14988" y="2933693"/>
            <a:ext cx="1408288" cy="730018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ahoma"/>
                <a:cs typeface="Tahoma"/>
              </a:rPr>
              <a:t>Manual Approve</a:t>
            </a:r>
            <a:endParaRPr lang="en-US" dirty="0" smtClean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56840" y="3976033"/>
            <a:ext cx="2045617" cy="73001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Tahoma"/>
                <a:cs typeface="Tahoma"/>
              </a:rPr>
              <a:t>Generate PDF</a:t>
            </a:r>
            <a:endParaRPr lang="en-US" dirty="0" smtClean="0">
              <a:solidFill>
                <a:srgbClr val="000000"/>
              </a:solidFill>
              <a:latin typeface="Tahoma"/>
              <a:cs typeface="Tahoma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56840" y="5006150"/>
            <a:ext cx="2045617" cy="73001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Tahoma"/>
                <a:cs typeface="Tahoma"/>
              </a:rPr>
              <a:t>Sign PDF</a:t>
            </a:r>
            <a:endParaRPr lang="en-US" dirty="0" smtClean="0">
              <a:solidFill>
                <a:srgbClr val="000000"/>
              </a:solidFill>
              <a:latin typeface="Tahoma"/>
              <a:cs typeface="Tahom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29600" y="2670501"/>
            <a:ext cx="2045617" cy="102752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Tahoma"/>
                <a:cs typeface="Tahoma"/>
              </a:rPr>
              <a:t>SharePoint online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329600" y="4843337"/>
            <a:ext cx="2045617" cy="102752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Tahoma"/>
                <a:cs typeface="Tahoma"/>
              </a:rPr>
              <a:t>On </a:t>
            </a:r>
            <a:r>
              <a:rPr lang="en-US" dirty="0" err="1" smtClean="0">
                <a:solidFill>
                  <a:srgbClr val="000000"/>
                </a:solidFill>
                <a:latin typeface="Tahoma"/>
                <a:cs typeface="Tahoma"/>
              </a:rPr>
              <a:t>prem</a:t>
            </a:r>
            <a:r>
              <a:rPr lang="en-US" dirty="0" smtClean="0">
                <a:solidFill>
                  <a:srgbClr val="000000"/>
                </a:solidFill>
                <a:latin typeface="Tahoma"/>
                <a:cs typeface="Tahoma"/>
              </a:rPr>
              <a:t> file share</a:t>
            </a:r>
          </a:p>
        </p:txBody>
      </p:sp>
    </p:spTree>
    <p:extLst>
      <p:ext uri="{BB962C8B-B14F-4D97-AF65-F5344CB8AC3E}">
        <p14:creationId xmlns:p14="http://schemas.microsoft.com/office/powerpoint/2010/main" val="5093859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8.33333E-7 -0.42176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08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-3.33333E-6 -0.41991 " pathEditMode="relative" rAng="0" ptsTypes="AA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99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125E-6 1.11111E-6 L -0.53541 0.28241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71" y="1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odit_powerpoint">
  <a:themeElements>
    <a:clrScheme name="Codit">
      <a:dk1>
        <a:srgbClr val="2B2C27"/>
      </a:dk1>
      <a:lt1>
        <a:sysClr val="window" lastClr="FFFFFF"/>
      </a:lt1>
      <a:dk2>
        <a:srgbClr val="0092D3"/>
      </a:dk2>
      <a:lt2>
        <a:srgbClr val="BFBFBF"/>
      </a:lt2>
      <a:accent1>
        <a:srgbClr val="FF3300"/>
      </a:accent1>
      <a:accent2>
        <a:srgbClr val="FF5A00"/>
      </a:accent2>
      <a:accent3>
        <a:srgbClr val="FF8000"/>
      </a:accent3>
      <a:accent4>
        <a:srgbClr val="FFA600"/>
      </a:accent4>
      <a:accent5>
        <a:srgbClr val="FFCC00"/>
      </a:accent5>
      <a:accent6>
        <a:srgbClr val="C0CC00"/>
      </a:accent6>
      <a:hlink>
        <a:srgbClr val="0092D3"/>
      </a:hlink>
      <a:folHlink>
        <a:srgbClr val="40404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 smtClean="0">
            <a:solidFill>
              <a:srgbClr val="000000"/>
            </a:solidFill>
            <a:latin typeface="Tahoma"/>
            <a:cs typeface="Tahoma"/>
          </a:defRPr>
        </a:defPPr>
      </a:lstStyle>
      <a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5-30043_MGXFY13_Dark_BO_Template">
  <a:themeElements>
    <a:clrScheme name="MGX - Dark">
      <a:dk1>
        <a:srgbClr val="000000"/>
      </a:dk1>
      <a:lt1>
        <a:srgbClr val="FFFFFF"/>
      </a:lt1>
      <a:dk2>
        <a:srgbClr val="505050"/>
      </a:dk2>
      <a:lt2>
        <a:srgbClr val="BAD80A"/>
      </a:lt2>
      <a:accent1>
        <a:srgbClr val="BAD80A"/>
      </a:accent1>
      <a:accent2>
        <a:srgbClr val="0072C6"/>
      </a:accent2>
      <a:accent3>
        <a:srgbClr val="FF8C00"/>
      </a:accent3>
      <a:accent4>
        <a:srgbClr val="68217A"/>
      </a:accent4>
      <a:accent5>
        <a:srgbClr val="00BCF2"/>
      </a:accent5>
      <a:accent6>
        <a:srgbClr val="FFB900"/>
      </a:accent6>
      <a:hlink>
        <a:srgbClr val="E0F75C"/>
      </a:hlink>
      <a:folHlink>
        <a:srgbClr val="BAD80A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0">
                  <a:schemeClr val="bg1"/>
                </a:gs>
                <a:gs pos="100000">
                  <a:schemeClr val="bg1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CD42FB0A63774082C39ED6F2399BD1" ma:contentTypeVersion="0" ma:contentTypeDescription="Create a new document." ma:contentTypeScope="" ma:versionID="861579b40a8589d4d974019b8fcef903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F099ED-B733-447B-B960-9E0DE0FC4B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BB868E38-3883-485C-AA72-FE197350C91A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D1960A6-4BE3-42B6-BC04-74E06DF22BF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1726</TotalTime>
  <Words>477</Words>
  <Application>Microsoft Office PowerPoint</Application>
  <PresentationFormat>Widescreen</PresentationFormat>
  <Paragraphs>162</Paragraphs>
  <Slides>13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Arial</vt:lpstr>
      <vt:lpstr>Calibri</vt:lpstr>
      <vt:lpstr>Corbel</vt:lpstr>
      <vt:lpstr>Lucida Grande</vt:lpstr>
      <vt:lpstr>Segoe</vt:lpstr>
      <vt:lpstr>Segoe UI</vt:lpstr>
      <vt:lpstr>Segoe UI Light</vt:lpstr>
      <vt:lpstr>Segoe UI Semibold</vt:lpstr>
      <vt:lpstr>Tahoma</vt:lpstr>
      <vt:lpstr>Verdana</vt:lpstr>
      <vt:lpstr>Wingdings</vt:lpstr>
      <vt:lpstr>Codit_powerpoint</vt:lpstr>
      <vt:lpstr>1_5-30043_MGXFY13_Dark_BO_Template</vt:lpstr>
      <vt:lpstr>think-cell Slide</vt:lpstr>
      <vt:lpstr>PowerPoint Presentation</vt:lpstr>
      <vt:lpstr>About us</vt:lpstr>
      <vt:lpstr>Integration Cloud</vt:lpstr>
      <vt:lpstr>Integration scenarios</vt:lpstr>
      <vt:lpstr>Some history</vt:lpstr>
      <vt:lpstr>Architecture</vt:lpstr>
      <vt:lpstr>Challenges when building in the cloud</vt:lpstr>
      <vt:lpstr>What our cloud customers want</vt:lpstr>
      <vt:lpstr>PowerPoint Presentation</vt:lpstr>
      <vt:lpstr> FMCG: Largest kiwifruit brand in the world</vt:lpstr>
      <vt:lpstr>Microservices – what’s next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2013_Codit-company-presentation_renewed</dc:title>
  <dc:creator>stijn.degrieck@codit.fr</dc:creator>
  <cp:lastModifiedBy>Sam Vanhoutte</cp:lastModifiedBy>
  <cp:revision>477</cp:revision>
  <dcterms:created xsi:type="dcterms:W3CDTF">2013-07-23T13:23:33Z</dcterms:created>
  <dcterms:modified xsi:type="dcterms:W3CDTF">2014-12-06T12:52:28Z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0x01010082CD42FB0A63774082C39ED6F2399BD1</vt:lpwstr>
  </property>
</Properties>
</file>